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2" r:id="rId7"/>
    <p:sldId id="274" r:id="rId8"/>
    <p:sldId id="275" r:id="rId9"/>
    <p:sldId id="277" r:id="rId10"/>
    <p:sldId id="276" r:id="rId11"/>
    <p:sldId id="270" r:id="rId12"/>
    <p:sldId id="273" r:id="rId13"/>
    <p:sldId id="281" r:id="rId14"/>
    <p:sldId id="271" r:id="rId15"/>
    <p:sldId id="282" r:id="rId16"/>
    <p:sldId id="280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amh Brady" initials="NB" lastIdx="1" clrIdx="0">
    <p:extLst>
      <p:ext uri="{19B8F6BF-5375-455C-9EA6-DF929625EA0E}">
        <p15:presenceInfo xmlns:p15="http://schemas.microsoft.com/office/powerpoint/2012/main" userId="d5a2fd597eb334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ine Smyth" userId="de5ce227-53e3-42c9-b7e0-2fb7785ba6f5" providerId="ADAL" clId="{10750F99-D18D-4725-A595-B3A604E4D33B}"/>
    <pc:docChg chg="custSel addSld delSld modSld sldOrd">
      <pc:chgData name="Pauline Smyth" userId="de5ce227-53e3-42c9-b7e0-2fb7785ba6f5" providerId="ADAL" clId="{10750F99-D18D-4725-A595-B3A604E4D33B}" dt="2022-09-27T12:23:30.214" v="289" actId="1076"/>
      <pc:docMkLst>
        <pc:docMk/>
      </pc:docMkLst>
      <pc:sldChg chg="delSp add mod">
        <pc:chgData name="Pauline Smyth" userId="de5ce227-53e3-42c9-b7e0-2fb7785ba6f5" providerId="ADAL" clId="{10750F99-D18D-4725-A595-B3A604E4D33B}" dt="2022-09-27T12:06:59.955" v="225" actId="478"/>
        <pc:sldMkLst>
          <pc:docMk/>
          <pc:sldMk cId="3561820230" sldId="271"/>
        </pc:sldMkLst>
        <pc:picChg chg="del">
          <ac:chgData name="Pauline Smyth" userId="de5ce227-53e3-42c9-b7e0-2fb7785ba6f5" providerId="ADAL" clId="{10750F99-D18D-4725-A595-B3A604E4D33B}" dt="2022-09-27T12:06:59.955" v="225" actId="478"/>
          <ac:picMkLst>
            <pc:docMk/>
            <pc:sldMk cId="3561820230" sldId="271"/>
            <ac:picMk id="9" creationId="{0015AD5A-F457-4F2F-896D-EA6DA6E54CDC}"/>
          </ac:picMkLst>
        </pc:picChg>
      </pc:sldChg>
      <pc:sldChg chg="delSp mod">
        <pc:chgData name="Pauline Smyth" userId="de5ce227-53e3-42c9-b7e0-2fb7785ba6f5" providerId="ADAL" clId="{10750F99-D18D-4725-A595-B3A604E4D33B}" dt="2022-09-27T12:04:05.191" v="222" actId="478"/>
        <pc:sldMkLst>
          <pc:docMk/>
          <pc:sldMk cId="1822118166" sldId="273"/>
        </pc:sldMkLst>
        <pc:picChg chg="del">
          <ac:chgData name="Pauline Smyth" userId="de5ce227-53e3-42c9-b7e0-2fb7785ba6f5" providerId="ADAL" clId="{10750F99-D18D-4725-A595-B3A604E4D33B}" dt="2022-09-27T12:04:05.191" v="222" actId="478"/>
          <ac:picMkLst>
            <pc:docMk/>
            <pc:sldMk cId="1822118166" sldId="273"/>
            <ac:picMk id="9" creationId="{0015AD5A-F457-4F2F-896D-EA6DA6E54CDC}"/>
          </ac:picMkLst>
        </pc:picChg>
      </pc:sldChg>
      <pc:sldChg chg="delSp modSp add mod">
        <pc:chgData name="Pauline Smyth" userId="de5ce227-53e3-42c9-b7e0-2fb7785ba6f5" providerId="ADAL" clId="{10750F99-D18D-4725-A595-B3A604E4D33B}" dt="2022-09-27T11:52:07.053" v="107" actId="20577"/>
        <pc:sldMkLst>
          <pc:docMk/>
          <pc:sldMk cId="2333737688" sldId="275"/>
        </pc:sldMkLst>
        <pc:spChg chg="mod">
          <ac:chgData name="Pauline Smyth" userId="de5ce227-53e3-42c9-b7e0-2fb7785ba6f5" providerId="ADAL" clId="{10750F99-D18D-4725-A595-B3A604E4D33B}" dt="2022-09-27T11:52:07.053" v="107" actId="20577"/>
          <ac:spMkLst>
            <pc:docMk/>
            <pc:sldMk cId="2333737688" sldId="275"/>
            <ac:spMk id="4" creationId="{85326B77-C319-D2C6-1D81-8C8A73489993}"/>
          </ac:spMkLst>
        </pc:spChg>
        <pc:spChg chg="mod">
          <ac:chgData name="Pauline Smyth" userId="de5ce227-53e3-42c9-b7e0-2fb7785ba6f5" providerId="ADAL" clId="{10750F99-D18D-4725-A595-B3A604E4D33B}" dt="2022-09-27T11:47:33.474" v="18" actId="20577"/>
          <ac:spMkLst>
            <pc:docMk/>
            <pc:sldMk cId="2333737688" sldId="275"/>
            <ac:spMk id="10" creationId="{8B23E7B9-E310-490B-A52A-C02EFE2E2587}"/>
          </ac:spMkLst>
        </pc:spChg>
        <pc:picChg chg="del">
          <ac:chgData name="Pauline Smyth" userId="de5ce227-53e3-42c9-b7e0-2fb7785ba6f5" providerId="ADAL" clId="{10750F99-D18D-4725-A595-B3A604E4D33B}" dt="2022-09-27T11:47:38.127" v="19" actId="478"/>
          <ac:picMkLst>
            <pc:docMk/>
            <pc:sldMk cId="2333737688" sldId="275"/>
            <ac:picMk id="5" creationId="{91E360B7-CB0F-ABD2-DBA5-44E877D96914}"/>
          </ac:picMkLst>
        </pc:picChg>
      </pc:sldChg>
      <pc:sldChg chg="modSp add mod">
        <pc:chgData name="Pauline Smyth" userId="de5ce227-53e3-42c9-b7e0-2fb7785ba6f5" providerId="ADAL" clId="{10750F99-D18D-4725-A595-B3A604E4D33B}" dt="2022-09-27T12:03:52.892" v="221"/>
        <pc:sldMkLst>
          <pc:docMk/>
          <pc:sldMk cId="1870303394" sldId="276"/>
        </pc:sldMkLst>
        <pc:spChg chg="mod">
          <ac:chgData name="Pauline Smyth" userId="de5ce227-53e3-42c9-b7e0-2fb7785ba6f5" providerId="ADAL" clId="{10750F99-D18D-4725-A595-B3A604E4D33B}" dt="2022-09-27T12:03:52.892" v="221"/>
          <ac:spMkLst>
            <pc:docMk/>
            <pc:sldMk cId="1870303394" sldId="276"/>
            <ac:spMk id="4" creationId="{85326B77-C319-D2C6-1D81-8C8A73489993}"/>
          </ac:spMkLst>
        </pc:spChg>
      </pc:sldChg>
      <pc:sldChg chg="modSp add mod ord">
        <pc:chgData name="Pauline Smyth" userId="de5ce227-53e3-42c9-b7e0-2fb7785ba6f5" providerId="ADAL" clId="{10750F99-D18D-4725-A595-B3A604E4D33B}" dt="2022-09-27T11:57:41.833" v="175"/>
        <pc:sldMkLst>
          <pc:docMk/>
          <pc:sldMk cId="6430877" sldId="277"/>
        </pc:sldMkLst>
        <pc:spChg chg="mod">
          <ac:chgData name="Pauline Smyth" userId="de5ce227-53e3-42c9-b7e0-2fb7785ba6f5" providerId="ADAL" clId="{10750F99-D18D-4725-A595-B3A604E4D33B}" dt="2022-09-27T11:57:36.760" v="173" actId="255"/>
          <ac:spMkLst>
            <pc:docMk/>
            <pc:sldMk cId="6430877" sldId="277"/>
            <ac:spMk id="4" creationId="{85326B77-C319-D2C6-1D81-8C8A73489993}"/>
          </ac:spMkLst>
        </pc:spChg>
      </pc:sldChg>
      <pc:sldChg chg="new">
        <pc:chgData name="Pauline Smyth" userId="de5ce227-53e3-42c9-b7e0-2fb7785ba6f5" providerId="ADAL" clId="{10750F99-D18D-4725-A595-B3A604E4D33B}" dt="2022-09-27T12:04:12.540" v="223" actId="680"/>
        <pc:sldMkLst>
          <pc:docMk/>
          <pc:sldMk cId="1822087361" sldId="278"/>
        </pc:sldMkLst>
      </pc:sldChg>
      <pc:sldChg chg="delSp add mod">
        <pc:chgData name="Pauline Smyth" userId="de5ce227-53e3-42c9-b7e0-2fb7785ba6f5" providerId="ADAL" clId="{10750F99-D18D-4725-A595-B3A604E4D33B}" dt="2022-09-27T12:10:11.479" v="230" actId="478"/>
        <pc:sldMkLst>
          <pc:docMk/>
          <pc:sldMk cId="1311124456" sldId="280"/>
        </pc:sldMkLst>
        <pc:picChg chg="del">
          <ac:chgData name="Pauline Smyth" userId="de5ce227-53e3-42c9-b7e0-2fb7785ba6f5" providerId="ADAL" clId="{10750F99-D18D-4725-A595-B3A604E4D33B}" dt="2022-09-27T12:10:11.479" v="230" actId="478"/>
          <ac:picMkLst>
            <pc:docMk/>
            <pc:sldMk cId="1311124456" sldId="280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07:47.867" v="227" actId="478"/>
        <pc:sldMkLst>
          <pc:docMk/>
          <pc:sldMk cId="915019026" sldId="281"/>
        </pc:sldMkLst>
        <pc:picChg chg="del">
          <ac:chgData name="Pauline Smyth" userId="de5ce227-53e3-42c9-b7e0-2fb7785ba6f5" providerId="ADAL" clId="{10750F99-D18D-4725-A595-B3A604E4D33B}" dt="2022-09-27T12:07:47.867" v="227" actId="478"/>
          <ac:picMkLst>
            <pc:docMk/>
            <pc:sldMk cId="915019026" sldId="281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0:06.929" v="229" actId="478"/>
        <pc:sldMkLst>
          <pc:docMk/>
          <pc:sldMk cId="2017458706" sldId="282"/>
        </pc:sldMkLst>
        <pc:picChg chg="del">
          <ac:chgData name="Pauline Smyth" userId="de5ce227-53e3-42c9-b7e0-2fb7785ba6f5" providerId="ADAL" clId="{10750F99-D18D-4725-A595-B3A604E4D33B}" dt="2022-09-27T12:10:06.929" v="229" actId="478"/>
          <ac:picMkLst>
            <pc:docMk/>
            <pc:sldMk cId="2017458706" sldId="282"/>
            <ac:picMk id="9" creationId="{0015AD5A-F457-4F2F-896D-EA6DA6E54CDC}"/>
          </ac:picMkLst>
        </pc:picChg>
      </pc:sldChg>
      <pc:sldChg chg="delSp modSp add mod">
        <pc:chgData name="Pauline Smyth" userId="de5ce227-53e3-42c9-b7e0-2fb7785ba6f5" providerId="ADAL" clId="{10750F99-D18D-4725-A595-B3A604E4D33B}" dt="2022-09-27T12:10:40.211" v="237" actId="1076"/>
        <pc:sldMkLst>
          <pc:docMk/>
          <pc:sldMk cId="685598417" sldId="283"/>
        </pc:sldMkLst>
        <pc:spChg chg="mod">
          <ac:chgData name="Pauline Smyth" userId="de5ce227-53e3-42c9-b7e0-2fb7785ba6f5" providerId="ADAL" clId="{10750F99-D18D-4725-A595-B3A604E4D33B}" dt="2022-09-27T12:10:40.211" v="237" actId="1076"/>
          <ac:spMkLst>
            <pc:docMk/>
            <pc:sldMk cId="685598417" sldId="283"/>
            <ac:spMk id="5" creationId="{58AEC8A8-2CD2-41C7-BE0C-B6F440E55713}"/>
          </ac:spMkLst>
        </pc:spChg>
        <pc:picChg chg="mod">
          <ac:chgData name="Pauline Smyth" userId="de5ce227-53e3-42c9-b7e0-2fb7785ba6f5" providerId="ADAL" clId="{10750F99-D18D-4725-A595-B3A604E4D33B}" dt="2022-09-27T12:10:25.190" v="233" actId="1076"/>
          <ac:picMkLst>
            <pc:docMk/>
            <pc:sldMk cId="685598417" sldId="283"/>
            <ac:picMk id="4" creationId="{CB01641C-9D8A-4169-A071-07A176FB1045}"/>
          </ac:picMkLst>
        </pc:picChg>
        <pc:picChg chg="del">
          <ac:chgData name="Pauline Smyth" userId="de5ce227-53e3-42c9-b7e0-2fb7785ba6f5" providerId="ADAL" clId="{10750F99-D18D-4725-A595-B3A604E4D33B}" dt="2022-09-27T12:10:16.726" v="231" actId="478"/>
          <ac:picMkLst>
            <pc:docMk/>
            <pc:sldMk cId="685598417" sldId="283"/>
            <ac:picMk id="9" creationId="{0015AD5A-F457-4F2F-896D-EA6DA6E54CDC}"/>
          </ac:picMkLst>
        </pc:picChg>
      </pc:sldChg>
      <pc:sldChg chg="delSp modSp add mod">
        <pc:chgData name="Pauline Smyth" userId="de5ce227-53e3-42c9-b7e0-2fb7785ba6f5" providerId="ADAL" clId="{10750F99-D18D-4725-A595-B3A604E4D33B}" dt="2022-09-27T12:12:18.539" v="251" actId="14100"/>
        <pc:sldMkLst>
          <pc:docMk/>
          <pc:sldMk cId="3004869647" sldId="284"/>
        </pc:sldMkLst>
        <pc:spChg chg="mod">
          <ac:chgData name="Pauline Smyth" userId="de5ce227-53e3-42c9-b7e0-2fb7785ba6f5" providerId="ADAL" clId="{10750F99-D18D-4725-A595-B3A604E4D33B}" dt="2022-09-27T12:12:18.539" v="251" actId="14100"/>
          <ac:spMkLst>
            <pc:docMk/>
            <pc:sldMk cId="3004869647" sldId="284"/>
            <ac:spMk id="5" creationId="{58AEC8A8-2CD2-41C7-BE0C-B6F440E55713}"/>
          </ac:spMkLst>
        </pc:spChg>
        <pc:spChg chg="mod">
          <ac:chgData name="Pauline Smyth" userId="de5ce227-53e3-42c9-b7e0-2fb7785ba6f5" providerId="ADAL" clId="{10750F99-D18D-4725-A595-B3A604E4D33B}" dt="2022-09-27T12:12:11.413" v="249" actId="1076"/>
          <ac:spMkLst>
            <pc:docMk/>
            <pc:sldMk cId="3004869647" sldId="284"/>
            <ac:spMk id="7" creationId="{8338E339-5CFF-4F9C-9CB0-5331AFA497C2}"/>
          </ac:spMkLst>
        </pc:spChg>
        <pc:picChg chg="mod">
          <ac:chgData name="Pauline Smyth" userId="de5ce227-53e3-42c9-b7e0-2fb7785ba6f5" providerId="ADAL" clId="{10750F99-D18D-4725-A595-B3A604E4D33B}" dt="2022-09-27T12:12:06.219" v="248" actId="1076"/>
          <ac:picMkLst>
            <pc:docMk/>
            <pc:sldMk cId="3004869647" sldId="284"/>
            <ac:picMk id="3" creationId="{2EA421B8-BB13-4886-94A2-1E9A495D6504}"/>
          </ac:picMkLst>
        </pc:picChg>
        <pc:picChg chg="del">
          <ac:chgData name="Pauline Smyth" userId="de5ce227-53e3-42c9-b7e0-2fb7785ba6f5" providerId="ADAL" clId="{10750F99-D18D-4725-A595-B3A604E4D33B}" dt="2022-09-27T12:11:05.240" v="238" actId="478"/>
          <ac:picMkLst>
            <pc:docMk/>
            <pc:sldMk cId="3004869647" sldId="284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5:44.253" v="253" actId="478"/>
        <pc:sldMkLst>
          <pc:docMk/>
          <pc:sldMk cId="3479701027" sldId="285"/>
        </pc:sldMkLst>
        <pc:picChg chg="del">
          <ac:chgData name="Pauline Smyth" userId="de5ce227-53e3-42c9-b7e0-2fb7785ba6f5" providerId="ADAL" clId="{10750F99-D18D-4725-A595-B3A604E4D33B}" dt="2022-09-27T12:15:44.253" v="253" actId="478"/>
          <ac:picMkLst>
            <pc:docMk/>
            <pc:sldMk cId="3479701027" sldId="285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6:47.922" v="254" actId="478"/>
        <pc:sldMkLst>
          <pc:docMk/>
          <pc:sldMk cId="2750067356" sldId="286"/>
        </pc:sldMkLst>
        <pc:picChg chg="del">
          <ac:chgData name="Pauline Smyth" userId="de5ce227-53e3-42c9-b7e0-2fb7785ba6f5" providerId="ADAL" clId="{10750F99-D18D-4725-A595-B3A604E4D33B}" dt="2022-09-27T12:16:47.922" v="254" actId="478"/>
          <ac:picMkLst>
            <pc:docMk/>
            <pc:sldMk cId="2750067356" sldId="286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6:52.022" v="255" actId="478"/>
        <pc:sldMkLst>
          <pc:docMk/>
          <pc:sldMk cId="1184388257" sldId="287"/>
        </pc:sldMkLst>
        <pc:picChg chg="del">
          <ac:chgData name="Pauline Smyth" userId="de5ce227-53e3-42c9-b7e0-2fb7785ba6f5" providerId="ADAL" clId="{10750F99-D18D-4725-A595-B3A604E4D33B}" dt="2022-09-27T12:16:52.022" v="255" actId="478"/>
          <ac:picMkLst>
            <pc:docMk/>
            <pc:sldMk cId="1184388257" sldId="287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6:58.661" v="256" actId="478"/>
        <pc:sldMkLst>
          <pc:docMk/>
          <pc:sldMk cId="1093280811" sldId="288"/>
        </pc:sldMkLst>
        <pc:picChg chg="del">
          <ac:chgData name="Pauline Smyth" userId="de5ce227-53e3-42c9-b7e0-2fb7785ba6f5" providerId="ADAL" clId="{10750F99-D18D-4725-A595-B3A604E4D33B}" dt="2022-09-27T12:16:58.661" v="256" actId="478"/>
          <ac:picMkLst>
            <pc:docMk/>
            <pc:sldMk cId="1093280811" sldId="288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7:08.483" v="257" actId="478"/>
        <pc:sldMkLst>
          <pc:docMk/>
          <pc:sldMk cId="3006811351" sldId="289"/>
        </pc:sldMkLst>
        <pc:picChg chg="del">
          <ac:chgData name="Pauline Smyth" userId="de5ce227-53e3-42c9-b7e0-2fb7785ba6f5" providerId="ADAL" clId="{10750F99-D18D-4725-A595-B3A604E4D33B}" dt="2022-09-27T12:17:08.483" v="257" actId="478"/>
          <ac:picMkLst>
            <pc:docMk/>
            <pc:sldMk cId="3006811351" sldId="289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7:14.457" v="258" actId="478"/>
        <pc:sldMkLst>
          <pc:docMk/>
          <pc:sldMk cId="3435250484" sldId="290"/>
        </pc:sldMkLst>
        <pc:picChg chg="del">
          <ac:chgData name="Pauline Smyth" userId="de5ce227-53e3-42c9-b7e0-2fb7785ba6f5" providerId="ADAL" clId="{10750F99-D18D-4725-A595-B3A604E4D33B}" dt="2022-09-27T12:17:14.457" v="258" actId="478"/>
          <ac:picMkLst>
            <pc:docMk/>
            <pc:sldMk cId="3435250484" sldId="290"/>
            <ac:picMk id="9" creationId="{0015AD5A-F457-4F2F-896D-EA6DA6E54CDC}"/>
          </ac:picMkLst>
        </pc:picChg>
      </pc:sldChg>
      <pc:sldChg chg="delSp modSp add mod">
        <pc:chgData name="Pauline Smyth" userId="de5ce227-53e3-42c9-b7e0-2fb7785ba6f5" providerId="ADAL" clId="{10750F99-D18D-4725-A595-B3A604E4D33B}" dt="2022-09-27T12:17:32.575" v="260" actId="1076"/>
        <pc:sldMkLst>
          <pc:docMk/>
          <pc:sldMk cId="2823957134" sldId="291"/>
        </pc:sldMkLst>
        <pc:spChg chg="mod">
          <ac:chgData name="Pauline Smyth" userId="de5ce227-53e3-42c9-b7e0-2fb7785ba6f5" providerId="ADAL" clId="{10750F99-D18D-4725-A595-B3A604E4D33B}" dt="2022-09-27T12:17:32.575" v="260" actId="1076"/>
          <ac:spMkLst>
            <pc:docMk/>
            <pc:sldMk cId="2823957134" sldId="291"/>
            <ac:spMk id="7" creationId="{EE401175-7315-42DA-B4AC-18E4A5D3A067}"/>
          </ac:spMkLst>
        </pc:spChg>
        <pc:picChg chg="del">
          <ac:chgData name="Pauline Smyth" userId="de5ce227-53e3-42c9-b7e0-2fb7785ba6f5" providerId="ADAL" clId="{10750F99-D18D-4725-A595-B3A604E4D33B}" dt="2022-09-27T12:17:21.652" v="259" actId="478"/>
          <ac:picMkLst>
            <pc:docMk/>
            <pc:sldMk cId="2823957134" sldId="291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7:51.981" v="261" actId="478"/>
        <pc:sldMkLst>
          <pc:docMk/>
          <pc:sldMk cId="3841879101" sldId="292"/>
        </pc:sldMkLst>
        <pc:picChg chg="del">
          <ac:chgData name="Pauline Smyth" userId="de5ce227-53e3-42c9-b7e0-2fb7785ba6f5" providerId="ADAL" clId="{10750F99-D18D-4725-A595-B3A604E4D33B}" dt="2022-09-27T12:17:51.981" v="261" actId="478"/>
          <ac:picMkLst>
            <pc:docMk/>
            <pc:sldMk cId="3841879101" sldId="292"/>
            <ac:picMk id="9" creationId="{0015AD5A-F457-4F2F-896D-EA6DA6E54CDC}"/>
          </ac:picMkLst>
        </pc:picChg>
      </pc:sldChg>
      <pc:sldChg chg="add del">
        <pc:chgData name="Pauline Smyth" userId="de5ce227-53e3-42c9-b7e0-2fb7785ba6f5" providerId="ADAL" clId="{10750F99-D18D-4725-A595-B3A604E4D33B}" dt="2022-09-27T12:19:29.793" v="263" actId="47"/>
        <pc:sldMkLst>
          <pc:docMk/>
          <pc:sldMk cId="4269664318" sldId="293"/>
        </pc:sldMkLst>
      </pc:sldChg>
      <pc:sldChg chg="delSp add mod">
        <pc:chgData name="Pauline Smyth" userId="de5ce227-53e3-42c9-b7e0-2fb7785ba6f5" providerId="ADAL" clId="{10750F99-D18D-4725-A595-B3A604E4D33B}" dt="2022-09-27T12:19:36.751" v="264" actId="478"/>
        <pc:sldMkLst>
          <pc:docMk/>
          <pc:sldMk cId="3491218777" sldId="294"/>
        </pc:sldMkLst>
        <pc:picChg chg="del">
          <ac:chgData name="Pauline Smyth" userId="de5ce227-53e3-42c9-b7e0-2fb7785ba6f5" providerId="ADAL" clId="{10750F99-D18D-4725-A595-B3A604E4D33B}" dt="2022-09-27T12:19:36.751" v="264" actId="478"/>
          <ac:picMkLst>
            <pc:docMk/>
            <pc:sldMk cId="3491218777" sldId="294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9:40.064" v="265" actId="478"/>
        <pc:sldMkLst>
          <pc:docMk/>
          <pc:sldMk cId="2173134918" sldId="295"/>
        </pc:sldMkLst>
        <pc:picChg chg="del">
          <ac:chgData name="Pauline Smyth" userId="de5ce227-53e3-42c9-b7e0-2fb7785ba6f5" providerId="ADAL" clId="{10750F99-D18D-4725-A595-B3A604E4D33B}" dt="2022-09-27T12:19:40.064" v="265" actId="478"/>
          <ac:picMkLst>
            <pc:docMk/>
            <pc:sldMk cId="2173134918" sldId="295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9:44.142" v="266" actId="478"/>
        <pc:sldMkLst>
          <pc:docMk/>
          <pc:sldMk cId="3168135004" sldId="296"/>
        </pc:sldMkLst>
        <pc:picChg chg="del">
          <ac:chgData name="Pauline Smyth" userId="de5ce227-53e3-42c9-b7e0-2fb7785ba6f5" providerId="ADAL" clId="{10750F99-D18D-4725-A595-B3A604E4D33B}" dt="2022-09-27T12:19:44.142" v="266" actId="478"/>
          <ac:picMkLst>
            <pc:docMk/>
            <pc:sldMk cId="3168135004" sldId="296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9:49.419" v="267" actId="478"/>
        <pc:sldMkLst>
          <pc:docMk/>
          <pc:sldMk cId="3555097537" sldId="297"/>
        </pc:sldMkLst>
        <pc:picChg chg="del">
          <ac:chgData name="Pauline Smyth" userId="de5ce227-53e3-42c9-b7e0-2fb7785ba6f5" providerId="ADAL" clId="{10750F99-D18D-4725-A595-B3A604E4D33B}" dt="2022-09-27T12:19:49.419" v="267" actId="478"/>
          <ac:picMkLst>
            <pc:docMk/>
            <pc:sldMk cId="3555097537" sldId="297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19:57.345" v="268" actId="478"/>
        <pc:sldMkLst>
          <pc:docMk/>
          <pc:sldMk cId="2411392549" sldId="298"/>
        </pc:sldMkLst>
        <pc:picChg chg="del">
          <ac:chgData name="Pauline Smyth" userId="de5ce227-53e3-42c9-b7e0-2fb7785ba6f5" providerId="ADAL" clId="{10750F99-D18D-4725-A595-B3A604E4D33B}" dt="2022-09-27T12:19:57.345" v="268" actId="478"/>
          <ac:picMkLst>
            <pc:docMk/>
            <pc:sldMk cId="2411392549" sldId="298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21:19.144" v="270" actId="478"/>
        <pc:sldMkLst>
          <pc:docMk/>
          <pc:sldMk cId="3836079404" sldId="299"/>
        </pc:sldMkLst>
        <pc:picChg chg="del">
          <ac:chgData name="Pauline Smyth" userId="de5ce227-53e3-42c9-b7e0-2fb7785ba6f5" providerId="ADAL" clId="{10750F99-D18D-4725-A595-B3A604E4D33B}" dt="2022-09-27T12:21:19.144" v="270" actId="478"/>
          <ac:picMkLst>
            <pc:docMk/>
            <pc:sldMk cId="3836079404" sldId="299"/>
            <ac:picMk id="9" creationId="{0015AD5A-F457-4F2F-896D-EA6DA6E54CDC}"/>
          </ac:picMkLst>
        </pc:picChg>
      </pc:sldChg>
      <pc:sldChg chg="addSp delSp modSp add mod delAnim modAnim">
        <pc:chgData name="Pauline Smyth" userId="de5ce227-53e3-42c9-b7e0-2fb7785ba6f5" providerId="ADAL" clId="{10750F99-D18D-4725-A595-B3A604E4D33B}" dt="2022-09-27T12:23:30.214" v="289" actId="1076"/>
        <pc:sldMkLst>
          <pc:docMk/>
          <pc:sldMk cId="4181825968" sldId="300"/>
        </pc:sldMkLst>
        <pc:spChg chg="mod">
          <ac:chgData name="Pauline Smyth" userId="de5ce227-53e3-42c9-b7e0-2fb7785ba6f5" providerId="ADAL" clId="{10750F99-D18D-4725-A595-B3A604E4D33B}" dt="2022-09-27T12:23:23.406" v="287" actId="1076"/>
          <ac:spMkLst>
            <pc:docMk/>
            <pc:sldMk cId="4181825968" sldId="300"/>
            <ac:spMk id="7" creationId="{EE401175-7315-42DA-B4AC-18E4A5D3A067}"/>
          </ac:spMkLst>
        </pc:spChg>
        <pc:spChg chg="mod">
          <ac:chgData name="Pauline Smyth" userId="de5ce227-53e3-42c9-b7e0-2fb7785ba6f5" providerId="ADAL" clId="{10750F99-D18D-4725-A595-B3A604E4D33B}" dt="2022-09-27T12:23:20.201" v="286" actId="1076"/>
          <ac:spMkLst>
            <pc:docMk/>
            <pc:sldMk cId="4181825968" sldId="300"/>
            <ac:spMk id="10" creationId="{38976A3A-C3AD-4F08-9055-BCCC238A8425}"/>
          </ac:spMkLst>
        </pc:spChg>
        <pc:picChg chg="del">
          <ac:chgData name="Pauline Smyth" userId="de5ce227-53e3-42c9-b7e0-2fb7785ba6f5" providerId="ADAL" clId="{10750F99-D18D-4725-A595-B3A604E4D33B}" dt="2022-09-27T12:22:50.723" v="277" actId="478"/>
          <ac:picMkLst>
            <pc:docMk/>
            <pc:sldMk cId="4181825968" sldId="300"/>
            <ac:picMk id="3" creationId="{0D3CFBBB-BA45-416E-BB51-B7DA1308F5F2}"/>
          </ac:picMkLst>
        </pc:picChg>
        <pc:picChg chg="add mod">
          <ac:chgData name="Pauline Smyth" userId="de5ce227-53e3-42c9-b7e0-2fb7785ba6f5" providerId="ADAL" clId="{10750F99-D18D-4725-A595-B3A604E4D33B}" dt="2022-09-27T12:23:30.214" v="289" actId="1076"/>
          <ac:picMkLst>
            <pc:docMk/>
            <pc:sldMk cId="4181825968" sldId="300"/>
            <ac:picMk id="4" creationId="{A12E91AE-74F2-5F47-DA3F-50C18A0A93A1}"/>
          </ac:picMkLst>
        </pc:picChg>
        <pc:picChg chg="del">
          <ac:chgData name="Pauline Smyth" userId="de5ce227-53e3-42c9-b7e0-2fb7785ba6f5" providerId="ADAL" clId="{10750F99-D18D-4725-A595-B3A604E4D33B}" dt="2022-09-27T12:21:27.004" v="271" actId="478"/>
          <ac:picMkLst>
            <pc:docMk/>
            <pc:sldMk cId="4181825968" sldId="300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21:44.145" v="273" actId="478"/>
        <pc:sldMkLst>
          <pc:docMk/>
          <pc:sldMk cId="1386612074" sldId="301"/>
        </pc:sldMkLst>
        <pc:picChg chg="del">
          <ac:chgData name="Pauline Smyth" userId="de5ce227-53e3-42c9-b7e0-2fb7785ba6f5" providerId="ADAL" clId="{10750F99-D18D-4725-A595-B3A604E4D33B}" dt="2022-09-27T12:21:44.145" v="273" actId="478"/>
          <ac:picMkLst>
            <pc:docMk/>
            <pc:sldMk cId="1386612074" sldId="301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21:47.668" v="274" actId="478"/>
        <pc:sldMkLst>
          <pc:docMk/>
          <pc:sldMk cId="19689291" sldId="302"/>
        </pc:sldMkLst>
        <pc:picChg chg="del">
          <ac:chgData name="Pauline Smyth" userId="de5ce227-53e3-42c9-b7e0-2fb7785ba6f5" providerId="ADAL" clId="{10750F99-D18D-4725-A595-B3A604E4D33B}" dt="2022-09-27T12:21:47.668" v="274" actId="478"/>
          <ac:picMkLst>
            <pc:docMk/>
            <pc:sldMk cId="19689291" sldId="302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21:52.020" v="275" actId="478"/>
        <pc:sldMkLst>
          <pc:docMk/>
          <pc:sldMk cId="1913295325" sldId="303"/>
        </pc:sldMkLst>
        <pc:picChg chg="del">
          <ac:chgData name="Pauline Smyth" userId="de5ce227-53e3-42c9-b7e0-2fb7785ba6f5" providerId="ADAL" clId="{10750F99-D18D-4725-A595-B3A604E4D33B}" dt="2022-09-27T12:21:52.020" v="275" actId="478"/>
          <ac:picMkLst>
            <pc:docMk/>
            <pc:sldMk cId="1913295325" sldId="303"/>
            <ac:picMk id="9" creationId="{0015AD5A-F457-4F2F-896D-EA6DA6E54CDC}"/>
          </ac:picMkLst>
        </pc:picChg>
      </pc:sldChg>
      <pc:sldChg chg="delSp add mod">
        <pc:chgData name="Pauline Smyth" userId="de5ce227-53e3-42c9-b7e0-2fb7785ba6f5" providerId="ADAL" clId="{10750F99-D18D-4725-A595-B3A604E4D33B}" dt="2022-09-27T12:21:56.252" v="276" actId="478"/>
        <pc:sldMkLst>
          <pc:docMk/>
          <pc:sldMk cId="3263586426" sldId="304"/>
        </pc:sldMkLst>
        <pc:picChg chg="del">
          <ac:chgData name="Pauline Smyth" userId="de5ce227-53e3-42c9-b7e0-2fb7785ba6f5" providerId="ADAL" clId="{10750F99-D18D-4725-A595-B3A604E4D33B}" dt="2022-09-27T12:21:56.252" v="276" actId="478"/>
          <ac:picMkLst>
            <pc:docMk/>
            <pc:sldMk cId="3263586426" sldId="304"/>
            <ac:picMk id="9" creationId="{0015AD5A-F457-4F2F-896D-EA6DA6E54CDC}"/>
          </ac:picMkLst>
        </pc:picChg>
      </pc:sldChg>
    </pc:docChg>
  </pc:docChgLst>
  <pc:docChgLst>
    <pc:chgData name="Pauline Smyth" userId="de5ce227-53e3-42c9-b7e0-2fb7785ba6f5" providerId="ADAL" clId="{8574170B-2A6A-4EAD-BC2D-5DAF8F1BF7C6}"/>
    <pc:docChg chg="delSld">
      <pc:chgData name="Pauline Smyth" userId="de5ce227-53e3-42c9-b7e0-2fb7785ba6f5" providerId="ADAL" clId="{8574170B-2A6A-4EAD-BC2D-5DAF8F1BF7C6}" dt="2022-11-08T14:49:13.683" v="0" actId="47"/>
      <pc:docMkLst>
        <pc:docMk/>
      </pc:docMkLst>
      <pc:sldChg chg="del">
        <pc:chgData name="Pauline Smyth" userId="de5ce227-53e3-42c9-b7e0-2fb7785ba6f5" providerId="ADAL" clId="{8574170B-2A6A-4EAD-BC2D-5DAF8F1BF7C6}" dt="2022-11-08T14:49:13.683" v="0" actId="47"/>
        <pc:sldMkLst>
          <pc:docMk/>
          <pc:sldMk cId="1822087361" sldId="278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5T14:11:15.49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46F7A-183F-4466-9EE7-5B956CB59F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2A35CE-1E28-41F0-8199-6AEEFFEF907A}">
      <dgm:prSet/>
      <dgm:spPr/>
      <dgm:t>
        <a:bodyPr/>
        <a:lstStyle/>
        <a:p>
          <a:r>
            <a:rPr lang="en-US"/>
            <a:t>An embedded system is a small computer that forms part of a larger system, device or machine. Its purpose is to control the device and to allow a user to interact with it. They tend to have one, or a limited number of tasks that they can perform.</a:t>
          </a:r>
        </a:p>
      </dgm:t>
    </dgm:pt>
    <dgm:pt modelId="{CF0C2574-40CE-46E6-A6C9-CD3EBB0F01AD}" type="parTrans" cxnId="{9594C88C-947D-4404-A469-8A10D076A28B}">
      <dgm:prSet/>
      <dgm:spPr/>
      <dgm:t>
        <a:bodyPr/>
        <a:lstStyle/>
        <a:p>
          <a:endParaRPr lang="en-US"/>
        </a:p>
      </dgm:t>
    </dgm:pt>
    <dgm:pt modelId="{E21A23B2-A675-49EF-9FE3-0665F240170A}" type="sibTrans" cxnId="{9594C88C-947D-4404-A469-8A10D076A28B}">
      <dgm:prSet/>
      <dgm:spPr/>
      <dgm:t>
        <a:bodyPr/>
        <a:lstStyle/>
        <a:p>
          <a:endParaRPr lang="en-US"/>
        </a:p>
      </dgm:t>
    </dgm:pt>
    <dgm:pt modelId="{94679B75-01C6-4D95-9CDD-9849607F731D}">
      <dgm:prSet/>
      <dgm:spPr/>
      <dgm:t>
        <a:bodyPr/>
        <a:lstStyle/>
        <a:p>
          <a:r>
            <a:rPr lang="en-IE"/>
            <a:t>The BBC Microbit is an example of an embedded system</a:t>
          </a:r>
          <a:endParaRPr lang="en-US"/>
        </a:p>
      </dgm:t>
    </dgm:pt>
    <dgm:pt modelId="{9ACAD71D-6568-416C-8B77-C671E86CCE58}" type="parTrans" cxnId="{CA501178-9711-4DB5-AE86-8C2877E1D885}">
      <dgm:prSet/>
      <dgm:spPr/>
      <dgm:t>
        <a:bodyPr/>
        <a:lstStyle/>
        <a:p>
          <a:endParaRPr lang="en-US"/>
        </a:p>
      </dgm:t>
    </dgm:pt>
    <dgm:pt modelId="{03153A78-2B54-49EA-B080-187996B0855A}" type="sibTrans" cxnId="{CA501178-9711-4DB5-AE86-8C2877E1D885}">
      <dgm:prSet/>
      <dgm:spPr/>
      <dgm:t>
        <a:bodyPr/>
        <a:lstStyle/>
        <a:p>
          <a:endParaRPr lang="en-US"/>
        </a:p>
      </dgm:t>
    </dgm:pt>
    <dgm:pt modelId="{44D22C14-AF66-4DDE-996C-7F50EBEFD246}" type="pres">
      <dgm:prSet presAssocID="{B1846F7A-183F-4466-9EE7-5B956CB59F61}" presName="linear" presStyleCnt="0">
        <dgm:presLayoutVars>
          <dgm:animLvl val="lvl"/>
          <dgm:resizeHandles val="exact"/>
        </dgm:presLayoutVars>
      </dgm:prSet>
      <dgm:spPr/>
    </dgm:pt>
    <dgm:pt modelId="{DE69342C-52C6-4CDD-89EA-4C025DEB9AA2}" type="pres">
      <dgm:prSet presAssocID="{962A35CE-1E28-41F0-8199-6AEEFFEF90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89EB54E-4E49-4A23-8720-2D0D3CB93FCF}" type="pres">
      <dgm:prSet presAssocID="{E21A23B2-A675-49EF-9FE3-0665F240170A}" presName="spacer" presStyleCnt="0"/>
      <dgm:spPr/>
    </dgm:pt>
    <dgm:pt modelId="{71DC0C55-3538-4E67-B68D-28BEA972D6B5}" type="pres">
      <dgm:prSet presAssocID="{94679B75-01C6-4D95-9CDD-9849607F731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A501178-9711-4DB5-AE86-8C2877E1D885}" srcId="{B1846F7A-183F-4466-9EE7-5B956CB59F61}" destId="{94679B75-01C6-4D95-9CDD-9849607F731D}" srcOrd="1" destOrd="0" parTransId="{9ACAD71D-6568-416C-8B77-C671E86CCE58}" sibTransId="{03153A78-2B54-49EA-B080-187996B0855A}"/>
    <dgm:cxn modelId="{0D268159-D25F-4E33-A81C-EBFCA7A08961}" type="presOf" srcId="{962A35CE-1E28-41F0-8199-6AEEFFEF907A}" destId="{DE69342C-52C6-4CDD-89EA-4C025DEB9AA2}" srcOrd="0" destOrd="0" presId="urn:microsoft.com/office/officeart/2005/8/layout/vList2"/>
    <dgm:cxn modelId="{9594C88C-947D-4404-A469-8A10D076A28B}" srcId="{B1846F7A-183F-4466-9EE7-5B956CB59F61}" destId="{962A35CE-1E28-41F0-8199-6AEEFFEF907A}" srcOrd="0" destOrd="0" parTransId="{CF0C2574-40CE-46E6-A6C9-CD3EBB0F01AD}" sibTransId="{E21A23B2-A675-49EF-9FE3-0665F240170A}"/>
    <dgm:cxn modelId="{9F8FE79A-E70D-4FC1-B497-65DB43A8EC52}" type="presOf" srcId="{B1846F7A-183F-4466-9EE7-5B956CB59F61}" destId="{44D22C14-AF66-4DDE-996C-7F50EBEFD246}" srcOrd="0" destOrd="0" presId="urn:microsoft.com/office/officeart/2005/8/layout/vList2"/>
    <dgm:cxn modelId="{DD25EBAD-11B4-410D-A89C-1A2DF7A31932}" type="presOf" srcId="{94679B75-01C6-4D95-9CDD-9849607F731D}" destId="{71DC0C55-3538-4E67-B68D-28BEA972D6B5}" srcOrd="0" destOrd="0" presId="urn:microsoft.com/office/officeart/2005/8/layout/vList2"/>
    <dgm:cxn modelId="{5EE2B503-AD97-43CF-B969-FEBBBBE24769}" type="presParOf" srcId="{44D22C14-AF66-4DDE-996C-7F50EBEFD246}" destId="{DE69342C-52C6-4CDD-89EA-4C025DEB9AA2}" srcOrd="0" destOrd="0" presId="urn:microsoft.com/office/officeart/2005/8/layout/vList2"/>
    <dgm:cxn modelId="{EBFB48D5-6E63-483F-9E01-6C3B1E94B45C}" type="presParOf" srcId="{44D22C14-AF66-4DDE-996C-7F50EBEFD246}" destId="{B89EB54E-4E49-4A23-8720-2D0D3CB93FCF}" srcOrd="1" destOrd="0" presId="urn:microsoft.com/office/officeart/2005/8/layout/vList2"/>
    <dgm:cxn modelId="{C43E2033-8366-4B8E-A8B4-5D4B94B2F4F8}" type="presParOf" srcId="{44D22C14-AF66-4DDE-996C-7F50EBEFD246}" destId="{71DC0C55-3538-4E67-B68D-28BEA972D6B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C8ADF4-00A3-47E6-A1A8-4C72D5D0DB8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33CB2DC-70A3-4BF9-9E06-B8148C72D159}">
      <dgm:prSet/>
      <dgm:spPr/>
      <dgm:t>
        <a:bodyPr/>
        <a:lstStyle/>
        <a:p>
          <a:r>
            <a:rPr lang="en-IE"/>
            <a:t>The microbit can be programmed in several languages, including python.</a:t>
          </a:r>
          <a:endParaRPr lang="en-US"/>
        </a:p>
      </dgm:t>
    </dgm:pt>
    <dgm:pt modelId="{8E577AC7-8E16-4768-9E07-8EA28C70D64C}" type="parTrans" cxnId="{2FD5FC4F-5ADA-437C-9AD0-AEC4848D414E}">
      <dgm:prSet/>
      <dgm:spPr/>
      <dgm:t>
        <a:bodyPr/>
        <a:lstStyle/>
        <a:p>
          <a:endParaRPr lang="en-US"/>
        </a:p>
      </dgm:t>
    </dgm:pt>
    <dgm:pt modelId="{BDFBBCF4-F0C1-4E5F-A96C-981B7799491B}" type="sibTrans" cxnId="{2FD5FC4F-5ADA-437C-9AD0-AEC4848D414E}">
      <dgm:prSet/>
      <dgm:spPr/>
      <dgm:t>
        <a:bodyPr/>
        <a:lstStyle/>
        <a:p>
          <a:endParaRPr lang="en-US"/>
        </a:p>
      </dgm:t>
    </dgm:pt>
    <dgm:pt modelId="{5057E2F3-55DC-41F8-B565-D43A0F7A7CFC}">
      <dgm:prSet/>
      <dgm:spPr/>
      <dgm:t>
        <a:bodyPr/>
        <a:lstStyle/>
        <a:p>
          <a:r>
            <a:rPr lang="en-IE"/>
            <a:t>The easiest way to get started is to use the online microbit IDE (Integrated development environment) called </a:t>
          </a:r>
          <a:r>
            <a:rPr lang="en-IE" i="1"/>
            <a:t>Makecode </a:t>
          </a:r>
          <a:r>
            <a:rPr lang="en-IE"/>
            <a:t>editor and its available at makecode.microbit.org</a:t>
          </a:r>
          <a:endParaRPr lang="en-US"/>
        </a:p>
      </dgm:t>
    </dgm:pt>
    <dgm:pt modelId="{E5046AE5-628A-434E-AC7D-A3D83FE11BF1}" type="parTrans" cxnId="{86E5A0E4-E989-42C8-8F73-89664AF7A7A9}">
      <dgm:prSet/>
      <dgm:spPr/>
      <dgm:t>
        <a:bodyPr/>
        <a:lstStyle/>
        <a:p>
          <a:endParaRPr lang="en-US"/>
        </a:p>
      </dgm:t>
    </dgm:pt>
    <dgm:pt modelId="{E93A0ECD-757D-4A35-A12A-FA6F548B2F14}" type="sibTrans" cxnId="{86E5A0E4-E989-42C8-8F73-89664AF7A7A9}">
      <dgm:prSet/>
      <dgm:spPr/>
      <dgm:t>
        <a:bodyPr/>
        <a:lstStyle/>
        <a:p>
          <a:endParaRPr lang="en-US"/>
        </a:p>
      </dgm:t>
    </dgm:pt>
    <dgm:pt modelId="{F6EFF900-0006-4C2A-AE97-A68988685C0D}" type="pres">
      <dgm:prSet presAssocID="{EAC8ADF4-00A3-47E6-A1A8-4C72D5D0DB87}" presName="linear" presStyleCnt="0">
        <dgm:presLayoutVars>
          <dgm:animLvl val="lvl"/>
          <dgm:resizeHandles val="exact"/>
        </dgm:presLayoutVars>
      </dgm:prSet>
      <dgm:spPr/>
    </dgm:pt>
    <dgm:pt modelId="{38005826-83F3-43D2-9BB5-5D24BC23A2CF}" type="pres">
      <dgm:prSet presAssocID="{C33CB2DC-70A3-4BF9-9E06-B8148C72D15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537168-F11E-4BBC-8524-8824F7221AE8}" type="pres">
      <dgm:prSet presAssocID="{BDFBBCF4-F0C1-4E5F-A96C-981B7799491B}" presName="spacer" presStyleCnt="0"/>
      <dgm:spPr/>
    </dgm:pt>
    <dgm:pt modelId="{EA878D20-1962-42B4-85B9-E5EE6CDDFE01}" type="pres">
      <dgm:prSet presAssocID="{5057E2F3-55DC-41F8-B565-D43A0F7A7CF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FD5FC4F-5ADA-437C-9AD0-AEC4848D414E}" srcId="{EAC8ADF4-00A3-47E6-A1A8-4C72D5D0DB87}" destId="{C33CB2DC-70A3-4BF9-9E06-B8148C72D159}" srcOrd="0" destOrd="0" parTransId="{8E577AC7-8E16-4768-9E07-8EA28C70D64C}" sibTransId="{BDFBBCF4-F0C1-4E5F-A96C-981B7799491B}"/>
    <dgm:cxn modelId="{C8564E89-6301-47AB-98D0-95158F1DA89D}" type="presOf" srcId="{5057E2F3-55DC-41F8-B565-D43A0F7A7CFC}" destId="{EA878D20-1962-42B4-85B9-E5EE6CDDFE01}" srcOrd="0" destOrd="0" presId="urn:microsoft.com/office/officeart/2005/8/layout/vList2"/>
    <dgm:cxn modelId="{41B6309E-3400-41D4-BCF1-6454B66664E6}" type="presOf" srcId="{EAC8ADF4-00A3-47E6-A1A8-4C72D5D0DB87}" destId="{F6EFF900-0006-4C2A-AE97-A68988685C0D}" srcOrd="0" destOrd="0" presId="urn:microsoft.com/office/officeart/2005/8/layout/vList2"/>
    <dgm:cxn modelId="{86E5A0E4-E989-42C8-8F73-89664AF7A7A9}" srcId="{EAC8ADF4-00A3-47E6-A1A8-4C72D5D0DB87}" destId="{5057E2F3-55DC-41F8-B565-D43A0F7A7CFC}" srcOrd="1" destOrd="0" parTransId="{E5046AE5-628A-434E-AC7D-A3D83FE11BF1}" sibTransId="{E93A0ECD-757D-4A35-A12A-FA6F548B2F14}"/>
    <dgm:cxn modelId="{17F2FDFB-FB32-4C14-9F3D-12C42DC5181A}" type="presOf" srcId="{C33CB2DC-70A3-4BF9-9E06-B8148C72D159}" destId="{38005826-83F3-43D2-9BB5-5D24BC23A2CF}" srcOrd="0" destOrd="0" presId="urn:microsoft.com/office/officeart/2005/8/layout/vList2"/>
    <dgm:cxn modelId="{25EEF12B-5D79-4C49-8B7B-72655AE387D1}" type="presParOf" srcId="{F6EFF900-0006-4C2A-AE97-A68988685C0D}" destId="{38005826-83F3-43D2-9BB5-5D24BC23A2CF}" srcOrd="0" destOrd="0" presId="urn:microsoft.com/office/officeart/2005/8/layout/vList2"/>
    <dgm:cxn modelId="{77D9448B-970D-486D-A3FC-AC3A6BB25D6F}" type="presParOf" srcId="{F6EFF900-0006-4C2A-AE97-A68988685C0D}" destId="{9F537168-F11E-4BBC-8524-8824F7221AE8}" srcOrd="1" destOrd="0" presId="urn:microsoft.com/office/officeart/2005/8/layout/vList2"/>
    <dgm:cxn modelId="{D2F7B3B2-0B7B-463C-9B88-6234518AB885}" type="presParOf" srcId="{F6EFF900-0006-4C2A-AE97-A68988685C0D}" destId="{EA878D20-1962-42B4-85B9-E5EE6CDDFE0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9342C-52C6-4CDD-89EA-4C025DEB9AA2}">
      <dsp:nvSpPr>
        <dsp:cNvPr id="0" name=""/>
        <dsp:cNvSpPr/>
      </dsp:nvSpPr>
      <dsp:spPr>
        <a:xfrm>
          <a:off x="0" y="270175"/>
          <a:ext cx="10515600" cy="221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An embedded system is a small computer that forms part of a larger system, device or machine. Its purpose is to control the device and to allow a user to interact with it. They tend to have one, or a limited number of tasks that they can perform.</a:t>
          </a:r>
        </a:p>
      </dsp:txBody>
      <dsp:txXfrm>
        <a:off x="108004" y="378179"/>
        <a:ext cx="10299592" cy="1996462"/>
      </dsp:txXfrm>
    </dsp:sp>
    <dsp:sp modelId="{71DC0C55-3538-4E67-B68D-28BEA972D6B5}">
      <dsp:nvSpPr>
        <dsp:cNvPr id="0" name=""/>
        <dsp:cNvSpPr/>
      </dsp:nvSpPr>
      <dsp:spPr>
        <a:xfrm>
          <a:off x="0" y="2571925"/>
          <a:ext cx="10515600" cy="221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100" kern="1200"/>
            <a:t>The BBC Microbit is an example of an embedded system</a:t>
          </a:r>
          <a:endParaRPr lang="en-US" sz="3100" kern="1200"/>
        </a:p>
      </dsp:txBody>
      <dsp:txXfrm>
        <a:off x="108004" y="2679929"/>
        <a:ext cx="10299592" cy="1996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05826-83F3-43D2-9BB5-5D24BC23A2CF}">
      <dsp:nvSpPr>
        <dsp:cNvPr id="0" name=""/>
        <dsp:cNvSpPr/>
      </dsp:nvSpPr>
      <dsp:spPr>
        <a:xfrm>
          <a:off x="0" y="275498"/>
          <a:ext cx="6263640" cy="24365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/>
            <a:t>The microbit can be programmed in several languages, including python.</a:t>
          </a:r>
          <a:endParaRPr lang="en-US" sz="2800" kern="1200"/>
        </a:p>
      </dsp:txBody>
      <dsp:txXfrm>
        <a:off x="118941" y="394439"/>
        <a:ext cx="6025758" cy="2198643"/>
      </dsp:txXfrm>
    </dsp:sp>
    <dsp:sp modelId="{EA878D20-1962-42B4-85B9-E5EE6CDDFE01}">
      <dsp:nvSpPr>
        <dsp:cNvPr id="0" name=""/>
        <dsp:cNvSpPr/>
      </dsp:nvSpPr>
      <dsp:spPr>
        <a:xfrm>
          <a:off x="0" y="2792663"/>
          <a:ext cx="6263640" cy="24365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/>
            <a:t>The easiest way to get started is to use the online microbit IDE (Integrated development environment) called </a:t>
          </a:r>
          <a:r>
            <a:rPr lang="en-IE" sz="2800" i="1" kern="1200"/>
            <a:t>Makecode </a:t>
          </a:r>
          <a:r>
            <a:rPr lang="en-IE" sz="2800" kern="1200"/>
            <a:t>editor and its available at makecode.microbit.org</a:t>
          </a:r>
          <a:endParaRPr lang="en-US" sz="2800" kern="1200"/>
        </a:p>
      </dsp:txBody>
      <dsp:txXfrm>
        <a:off x="118941" y="2911604"/>
        <a:ext cx="6025758" cy="2198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A0395-996D-45C4-90CA-917377AA41D4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B4237-EEFE-414A-9220-59D5C24AFFC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455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12E6-A82D-4E77-B54A-1C9BFCDE11FE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741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12E6-A82D-4E77-B54A-1C9BFCDE11FE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876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12E6-A82D-4E77-B54A-1C9BFCDE11FE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706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12E6-A82D-4E77-B54A-1C9BFCDE11FE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706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C12E6-A82D-4E77-B54A-1C9BFCDE11FE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706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BAC7-FCE5-2303-F5FA-4C4837265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1EEB2-337D-6626-2DEC-5B1C84DCE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86BB-65EF-0E5A-C276-D974A32F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3AAA0-CDB7-5DA3-5540-C87F431E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26912-C379-80A3-7052-1E957CF1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524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5E33-DA5E-C65B-168C-086D278F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B3D95-481E-1261-0DE0-0E75EC26A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E1FD4-B022-1077-29F9-00D80F4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7B392-2D83-94F1-359E-130421B2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A74A9-CFB4-7337-24D0-FD839E18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08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A16E34-8C7B-E977-360E-7C78CFF5E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F5E01-1721-4762-EA85-1C339C6E3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96B31-AFA3-D6B3-C9B5-A67FF2DE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B1618-6DCF-F74B-DD7E-F79DEC8B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D80C2-ECF6-2A7E-B7F0-9C0E9F06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698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C7FA-691E-0384-2FBF-AE124C34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0C8E7-EAF7-4126-F14A-F4C21BADC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B1EA9-BF56-5B81-E47D-E3CCAA38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4169F-0B4A-4669-E721-DD3B6C62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C78C-2557-6F65-59CE-7E4C00EF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995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B629-87AF-8976-4676-0D6C8831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5415F-463A-8CA1-72BB-31651A41B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B9B85-7F2B-5CA0-9E35-8F93F3F9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A1963-8EE2-C053-4952-2FC930CB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AB2F3-0014-61D5-60DE-67EB56E0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761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8AAD-0712-6857-E70C-0D6667B5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581E-DFA2-5FD9-7304-3B75DA865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E4054-1653-27E1-4F6A-9E48C9935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C7A5E-AFD8-5893-B799-142747D1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60AAC-7454-C486-C465-B1289BBF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30C6A-BFC4-7D49-6931-509142F5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290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5AEE-3D41-B979-344D-62C32516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DC855-8DE6-74EF-0E13-C52E9AEFE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278B2-BD3B-A32E-DD56-DDA083BAD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C5268-7441-1AC0-C481-076CC26C23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ECD09-BFA2-F408-758C-0F377F1AB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03CE4-0529-EDF2-5806-AD543D81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97E56-829B-7BE9-B994-C7AD8405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ED188-0C2C-16DF-5FF0-EF5E9A4F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8194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F467-AB7E-352A-6D79-C781FAF6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5722E-5593-7EF4-4C15-F48863A3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2AB40-855D-4E54-C601-26728652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B7089-9274-3846-C261-4B6B4236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560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A2255-E095-D524-7670-3C3A5A934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0280DB-D03D-D532-0C5D-F61F00560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68CC9-451D-6215-E1A4-F0F093BE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8388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7A7B-4F91-DC23-FCBF-D71EA1D5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038DB-2D5C-7A9D-CD2A-CD3C8D3F6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CF050-37A9-9BBD-619B-1AADBA2E6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B1CA4-02C3-59BD-CECF-41191811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0F686-9CF9-9710-22F9-22CD58E1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D5E23-A2C9-49FA-9C9B-F7C0F780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310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5A95-F6D2-632B-D1F8-49ED4601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70BDB-476F-B9F6-752C-CA106497B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3AF98-4662-AE8E-4123-3E9E5E96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84D67-A4FD-2240-E73F-0D732BBFC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39DC0-D115-ED59-A4F7-BA461D45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F4576-E550-0C02-A35A-403809A3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07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3774C-FF05-CADD-82AF-C4C98A02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0CA9F-4E20-2622-3D27-4A4ADA6AE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52362-70D1-3F7A-BF5E-DB6192676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E6C1D-7A12-4CBB-9E3C-3BA90D43FC5C}" type="datetimeFigureOut">
              <a:rPr lang="en-IE" smtClean="0"/>
              <a:t>08/11/2022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97E3A-BC79-1D13-DB4A-CEFF11752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E166D-F35F-6467-AA12-8E8F1F2C3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E285F-AA17-4405-ADEB-3E6AB2129D6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239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e3H2ISfQE8?feature=oembe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lectronic circuit board in blue colour">
            <a:extLst>
              <a:ext uri="{FF2B5EF4-FFF2-40B4-BE49-F238E27FC236}">
                <a16:creationId xmlns:a16="http://schemas.microsoft.com/office/drawing/2014/main" id="{B8B0CDF2-DD7A-DE2F-E504-4D3BAA1B0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282FEB-1488-945A-B41D-C2812A97A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Embedded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8063F-FED2-1492-C2FB-FD560ABFC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Using the BBC Microbit</a:t>
            </a:r>
          </a:p>
        </p:txBody>
      </p:sp>
    </p:spTree>
    <p:extLst>
      <p:ext uri="{BB962C8B-B14F-4D97-AF65-F5344CB8AC3E}">
        <p14:creationId xmlns:p14="http://schemas.microsoft.com/office/powerpoint/2010/main" val="407840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3E7B9-E310-490B-A52A-C02EFE2E2587}"/>
              </a:ext>
            </a:extLst>
          </p:cNvPr>
          <p:cNvSpPr txBox="1"/>
          <p:nvPr/>
        </p:nvSpPr>
        <p:spPr>
          <a:xfrm>
            <a:off x="67054" y="216954"/>
            <a:ext cx="9446597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Microbit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 Sensors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26B77-C319-D2C6-1D81-8C8A73489993}"/>
              </a:ext>
            </a:extLst>
          </p:cNvPr>
          <p:cNvSpPr txBox="1"/>
          <p:nvPr/>
        </p:nvSpPr>
        <p:spPr>
          <a:xfrm>
            <a:off x="328474" y="1129961"/>
            <a:ext cx="11282501" cy="4831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600" b="1" dirty="0"/>
              <a:t>Radio - </a:t>
            </a:r>
            <a:r>
              <a:rPr lang="en-US" sz="2600" dirty="0"/>
              <a:t>Radio is a way of sending and receiving messages and BBC </a:t>
            </a:r>
            <a:r>
              <a:rPr lang="en-US" sz="2600" dirty="0" err="1"/>
              <a:t>micro:bits</a:t>
            </a:r>
            <a:r>
              <a:rPr lang="en-US" sz="2600" dirty="0"/>
              <a:t> can use radio waves to communicate with each other.</a:t>
            </a:r>
          </a:p>
          <a:p>
            <a:pPr>
              <a:lnSpc>
                <a:spcPct val="150000"/>
              </a:lnSpc>
            </a:pPr>
            <a:r>
              <a:rPr lang="en-US" sz="2600" b="1" dirty="0"/>
              <a:t>Pins - </a:t>
            </a:r>
            <a:r>
              <a:rPr lang="en-US" sz="2600" dirty="0"/>
              <a:t>On the bottom edge of the </a:t>
            </a:r>
            <a:r>
              <a:rPr lang="en-US" sz="2600" dirty="0" err="1"/>
              <a:t>micro:bit</a:t>
            </a:r>
            <a:r>
              <a:rPr lang="en-US" sz="2600" dirty="0"/>
              <a:t> there are 25 gold strips, called pins. These pins allow you create circuits or connect external things like buzzers and motors</a:t>
            </a:r>
          </a:p>
          <a:p>
            <a:pPr>
              <a:lnSpc>
                <a:spcPct val="150000"/>
              </a:lnSpc>
            </a:pPr>
            <a:r>
              <a:rPr lang="en-US" sz="2600" b="1" dirty="0"/>
              <a:t>Buttons </a:t>
            </a:r>
            <a:r>
              <a:rPr lang="en-US" sz="2600" dirty="0"/>
              <a:t>- Buttons are a very common input device. Your </a:t>
            </a:r>
            <a:r>
              <a:rPr lang="en-US" sz="2600" dirty="0" err="1"/>
              <a:t>micro:bit</a:t>
            </a:r>
            <a:r>
              <a:rPr lang="en-US" sz="2600" dirty="0"/>
              <a:t> has two buttons you can program, and a reset button</a:t>
            </a:r>
          </a:p>
          <a:p>
            <a:pPr>
              <a:lnSpc>
                <a:spcPct val="150000"/>
              </a:lnSpc>
            </a:pPr>
            <a:endParaRPr lang="en-IE" sz="2600" dirty="0"/>
          </a:p>
        </p:txBody>
      </p:sp>
    </p:spTree>
    <p:extLst>
      <p:ext uri="{BB962C8B-B14F-4D97-AF65-F5344CB8AC3E}">
        <p14:creationId xmlns:p14="http://schemas.microsoft.com/office/powerpoint/2010/main" val="187030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Microsoft 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MakeCode</a:t>
            </a:r>
            <a:endParaRPr lang="en-US" sz="5333" b="1" dirty="0">
              <a:solidFill>
                <a:srgbClr val="004A6D"/>
              </a:solidFill>
              <a:latin typeface="Open sans"/>
              <a:cs typeface="Open san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1FB2E5-71B3-44FC-98FC-0C55CD89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3" b="4776"/>
          <a:stretch/>
        </p:blipFill>
        <p:spPr>
          <a:xfrm>
            <a:off x="1292132" y="1361361"/>
            <a:ext cx="9584987" cy="4968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18DE3-EAFB-414B-B93A-91FB65EC9326}"/>
              </a:ext>
            </a:extLst>
          </p:cNvPr>
          <p:cNvSpPr txBox="1"/>
          <p:nvPr/>
        </p:nvSpPr>
        <p:spPr>
          <a:xfrm>
            <a:off x="5025957" y="3477080"/>
            <a:ext cx="4351507" cy="1200329"/>
          </a:xfrm>
          <a:prstGeom prst="rect">
            <a:avLst/>
          </a:prstGeom>
          <a:noFill/>
          <a:ln>
            <a:solidFill>
              <a:schemeClr val="accent1">
                <a:alpha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1BA1AE"/>
                </a:solidFill>
              </a:rPr>
              <a:t>Go to </a:t>
            </a:r>
            <a:r>
              <a:rPr lang="en-IE" sz="2400" dirty="0">
                <a:solidFill>
                  <a:srgbClr val="1BA1AE"/>
                </a:solidFill>
                <a:hlinkClick r:id="rId3"/>
              </a:rPr>
              <a:t>https://makecode.microbit.org </a:t>
            </a:r>
            <a:r>
              <a:rPr lang="en-IE" sz="2400" dirty="0">
                <a:solidFill>
                  <a:srgbClr val="1BA1AE"/>
                </a:solidFill>
              </a:rPr>
              <a:t>and click on New Project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94BA14E-C0AF-45FF-913B-1AF845AD2B78}"/>
              </a:ext>
            </a:extLst>
          </p:cNvPr>
          <p:cNvSpPr/>
          <p:nvPr/>
        </p:nvSpPr>
        <p:spPr>
          <a:xfrm>
            <a:off x="3735422" y="3690557"/>
            <a:ext cx="1121924" cy="804153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400"/>
          </a:p>
        </p:txBody>
      </p:sp>
    </p:spTree>
    <p:extLst>
      <p:ext uri="{BB962C8B-B14F-4D97-AF65-F5344CB8AC3E}">
        <p14:creationId xmlns:p14="http://schemas.microsoft.com/office/powerpoint/2010/main" val="257801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9498479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Microsoft 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MakeCode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 Editor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87E42F-8B27-4143-95E6-037B8C65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4" b="4492"/>
          <a:stretch/>
        </p:blipFill>
        <p:spPr>
          <a:xfrm>
            <a:off x="946827" y="1302494"/>
            <a:ext cx="9967608" cy="5195881"/>
          </a:xfrm>
          <a:prstGeom prst="rect">
            <a:avLst/>
          </a:prstGeom>
        </p:spPr>
      </p:pic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5233DF10-8D48-4681-B626-8D6997898EEB}"/>
              </a:ext>
            </a:extLst>
          </p:cNvPr>
          <p:cNvSpPr/>
          <p:nvPr/>
        </p:nvSpPr>
        <p:spPr>
          <a:xfrm>
            <a:off x="2412459" y="1160802"/>
            <a:ext cx="2094691" cy="1156133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/>
              <a:t>Simulator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26618375-2C4B-4F5A-BD61-4F6815DCB06A}"/>
              </a:ext>
            </a:extLst>
          </p:cNvPr>
          <p:cNvSpPr/>
          <p:nvPr/>
        </p:nvSpPr>
        <p:spPr>
          <a:xfrm>
            <a:off x="3767847" y="5208522"/>
            <a:ext cx="2425429" cy="1089497"/>
          </a:xfrm>
          <a:prstGeom prst="up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/>
              <a:t>Toolbox</a:t>
            </a:r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333ACA6B-AD6E-498C-84DB-0AAB75939865}"/>
              </a:ext>
            </a:extLst>
          </p:cNvPr>
          <p:cNvSpPr/>
          <p:nvPr/>
        </p:nvSpPr>
        <p:spPr>
          <a:xfrm>
            <a:off x="7023371" y="2918298"/>
            <a:ext cx="2840477" cy="1387813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/>
              <a:t>Workspace</a:t>
            </a:r>
          </a:p>
        </p:txBody>
      </p:sp>
    </p:spTree>
    <p:extLst>
      <p:ext uri="{BB962C8B-B14F-4D97-AF65-F5344CB8AC3E}">
        <p14:creationId xmlns:p14="http://schemas.microsoft.com/office/powerpoint/2010/main" val="1822118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9498479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Algorithms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AF9D6-46C9-4455-8469-FA432E0AD6FC}"/>
              </a:ext>
            </a:extLst>
          </p:cNvPr>
          <p:cNvSpPr txBox="1"/>
          <p:nvPr/>
        </p:nvSpPr>
        <p:spPr>
          <a:xfrm>
            <a:off x="116731" y="1577291"/>
            <a:ext cx="7574604" cy="391305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</a:rPr>
              <a:t>An algorithm is a sequence of instructions or a set of rules to get something done.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1BA1AE"/>
              </a:solidFill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</a:rPr>
              <a:t>Computer scientists strive for algorithms which solve problems in the most-effective and efficient ways – getting the most-accurate results, in the quickest time, with the fewest resources (memory or time).</a:t>
            </a:r>
          </a:p>
        </p:txBody>
      </p: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51D562EC-4625-4798-94A1-838099D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371" y="1259259"/>
            <a:ext cx="4555387" cy="4917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DFF259-1259-4A16-A4D2-4D3F6216209A}"/>
              </a:ext>
            </a:extLst>
          </p:cNvPr>
          <p:cNvSpPr txBox="1"/>
          <p:nvPr/>
        </p:nvSpPr>
        <p:spPr>
          <a:xfrm>
            <a:off x="7338686" y="6223543"/>
            <a:ext cx="380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1BA1AE"/>
                </a:solidFill>
              </a:rPr>
              <a:t>Image Source: codemonkey.com</a:t>
            </a:r>
          </a:p>
        </p:txBody>
      </p:sp>
    </p:spTree>
    <p:extLst>
      <p:ext uri="{BB962C8B-B14F-4D97-AF65-F5344CB8AC3E}">
        <p14:creationId xmlns:p14="http://schemas.microsoft.com/office/powerpoint/2010/main" val="915019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317769" y="2250541"/>
            <a:ext cx="8553856" cy="612725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A </a:t>
            </a:r>
            <a:r>
              <a:rPr lang="en-US" sz="2400" i="1" dirty="0">
                <a:solidFill>
                  <a:srgbClr val="1BA1AE"/>
                </a:solidFill>
                <a:latin typeface="Open sans"/>
              </a:rPr>
              <a:t>variable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is a place where you can store and retrieve data.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1BA1AE"/>
              </a:solidFill>
              <a:latin typeface="Open sans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Here’s how to define a variable in the Block Editor: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1. From the 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</a:rPr>
              <a:t>Variables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Toolbox category select ‘</a:t>
            </a:r>
            <a:r>
              <a:rPr lang="en-US" sz="2400" i="1" dirty="0">
                <a:solidFill>
                  <a:srgbClr val="1BA1AE"/>
                </a:solidFill>
                <a:latin typeface="Open sans"/>
              </a:rPr>
              <a:t>Make </a:t>
            </a:r>
          </a:p>
          <a:p>
            <a:pPr algn="l">
              <a:lnSpc>
                <a:spcPct val="150000"/>
              </a:lnSpc>
            </a:pPr>
            <a:r>
              <a:rPr lang="en-US" sz="2400" i="1" dirty="0">
                <a:solidFill>
                  <a:srgbClr val="1BA1AE"/>
                </a:solidFill>
                <a:latin typeface="Open sans"/>
              </a:rPr>
              <a:t>a Variable’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and give your variable a name.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2. Drag the                                       and place it inside the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on start</a:t>
            </a:r>
            <a:r>
              <a:rPr lang="en-US" sz="2400" dirty="0">
                <a:solidFill>
                  <a:schemeClr val="bg1"/>
                </a:solidFill>
                <a:latin typeface="Open sans"/>
              </a:rPr>
              <a:t>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bracket.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1BA1AE"/>
              </a:solidFill>
              <a:latin typeface="Open sans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1BA1AE"/>
              </a:solidFill>
              <a:latin typeface="Open sans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1BA1AE"/>
              </a:solidFill>
              <a:latin typeface="Open sans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1BA1AE"/>
              </a:solidFill>
              <a:latin typeface="Ope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317770" y="1289973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What is a variable?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7B8A42-6883-4CC2-9D2F-44D5B9A2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355" y="3012393"/>
            <a:ext cx="3822728" cy="198756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221F261-1677-4D1B-A0FB-EBF0DCF6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5" y="5047675"/>
            <a:ext cx="3105173" cy="6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0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Variables (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contd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EC8A8-2CD2-41C7-BE0C-B6F440E55713}"/>
              </a:ext>
            </a:extLst>
          </p:cNvPr>
          <p:cNvSpPr txBox="1"/>
          <p:nvPr/>
        </p:nvSpPr>
        <p:spPr>
          <a:xfrm>
            <a:off x="4708187" y="2697804"/>
            <a:ext cx="7133616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Complete the following blocks of code and </a:t>
            </a:r>
            <a:r>
              <a:rPr lang="en-US" sz="2400" dirty="0" err="1">
                <a:solidFill>
                  <a:srgbClr val="1BA1AE"/>
                </a:solidFill>
                <a:latin typeface="Open sans"/>
              </a:rPr>
              <a:t>initialise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each variable to the value of 0 at the start of the </a:t>
            </a:r>
            <a:r>
              <a:rPr lang="en-US" sz="2400" dirty="0" err="1">
                <a:solidFill>
                  <a:srgbClr val="1BA1AE"/>
                </a:solidFill>
                <a:latin typeface="Open sans"/>
              </a:rPr>
              <a:t>programme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241A9-74A1-4BEF-809A-6208ED3E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41" y="2238499"/>
            <a:ext cx="3810028" cy="30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Variables (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contd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4468239" y="1573806"/>
            <a:ext cx="7656708" cy="378565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BA1AE"/>
                </a:solidFill>
                <a:latin typeface="Open sans"/>
              </a:rPr>
              <a:t>&gt; We need to code to update the values at each round of the game. </a:t>
            </a:r>
          </a:p>
          <a:p>
            <a:endParaRPr lang="en-US" sz="2400" dirty="0">
              <a:solidFill>
                <a:srgbClr val="1BA1AE"/>
              </a:solidFill>
              <a:latin typeface="Open sans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Each time the scorekeeper presses button A to record a win for Player A, we want to add 1 to the current value of the variable </a:t>
            </a:r>
            <a:r>
              <a:rPr lang="en-US" sz="2400" dirty="0" err="1">
                <a:solidFill>
                  <a:srgbClr val="1BA1AE"/>
                </a:solidFill>
                <a:latin typeface="Open sans"/>
              </a:rPr>
              <a:t>PlayerAWins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. </a:t>
            </a:r>
          </a:p>
          <a:p>
            <a:endParaRPr lang="en-US" sz="2400" dirty="0">
              <a:solidFill>
                <a:srgbClr val="1BA1AE"/>
              </a:solidFill>
              <a:latin typeface="Open sans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We want the same to happen when button B is pressed and also for when button A and B are pressed at the same time.</a:t>
            </a:r>
            <a:endParaRPr lang="en-IE" sz="2400" dirty="0">
              <a:solidFill>
                <a:srgbClr val="1BA1AE"/>
              </a:solidFill>
              <a:latin typeface="Open sans"/>
            </a:endParaRPr>
          </a:p>
        </p:txBody>
      </p:sp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DCDB3E59-A3CB-4DD2-98AE-4DB7F495D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75" y="1217416"/>
            <a:ext cx="3886228" cy="52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2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EC8A8-2CD2-41C7-BE0C-B6F440E55713}"/>
              </a:ext>
            </a:extLst>
          </p:cNvPr>
          <p:cNvSpPr txBox="1"/>
          <p:nvPr/>
        </p:nvSpPr>
        <p:spPr>
          <a:xfrm>
            <a:off x="248575" y="4507494"/>
            <a:ext cx="11551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We can code our </a:t>
            </a:r>
            <a:r>
              <a:rPr lang="en-US" sz="2400" dirty="0" err="1">
                <a:solidFill>
                  <a:srgbClr val="1BA1AE"/>
                </a:solidFill>
                <a:latin typeface="Open sans"/>
              </a:rPr>
              <a:t>programme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to display an ‘A’, ‘B’ or ‘T’ using the 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show </a:t>
            </a:r>
            <a:r>
              <a:rPr 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leds</a:t>
            </a:r>
            <a:r>
              <a:rPr lang="en-US" sz="2400" dirty="0">
                <a:solidFill>
                  <a:schemeClr val="bg1"/>
                </a:solidFill>
                <a:latin typeface="Open sans"/>
              </a:rPr>
              <a:t>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block.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This will give the user visual feedback acknowledging that the user pressed a button.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Notice that we added a 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clear screen</a:t>
            </a:r>
            <a:r>
              <a:rPr lang="en-US" sz="2400" dirty="0">
                <a:solidFill>
                  <a:schemeClr val="bg1"/>
                </a:solidFill>
                <a:latin typeface="Open sans"/>
              </a:rPr>
              <a:t>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block after showing ‘A’, ‘B’, or ‘T’.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01641C-9D8A-4169-A071-07A176FB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41" y="1129961"/>
            <a:ext cx="7139370" cy="2996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38E339-5CFF-4F9C-9CB0-5331AFA497C2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Basic Toolbox Category</a:t>
            </a:r>
          </a:p>
        </p:txBody>
      </p:sp>
    </p:spTree>
    <p:extLst>
      <p:ext uri="{BB962C8B-B14F-4D97-AF65-F5344CB8AC3E}">
        <p14:creationId xmlns:p14="http://schemas.microsoft.com/office/powerpoint/2010/main" val="68559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EC8A8-2CD2-41C7-BE0C-B6F440E55713}"/>
              </a:ext>
            </a:extLst>
          </p:cNvPr>
          <p:cNvSpPr txBox="1"/>
          <p:nvPr/>
        </p:nvSpPr>
        <p:spPr>
          <a:xfrm>
            <a:off x="2834885" y="877819"/>
            <a:ext cx="9118369" cy="542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1BA1AE"/>
                </a:solidFill>
                <a:latin typeface="Open sans"/>
              </a:rPr>
              <a:t>Drag out the </a:t>
            </a:r>
            <a:r>
              <a:rPr lang="en-US" sz="2600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</a:rPr>
              <a:t>on shake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event handler block from the </a:t>
            </a:r>
            <a:r>
              <a:rPr lang="en-US" sz="2600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</a:rPr>
              <a:t>Input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Toolbox category to trigger this event.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1BA1AE"/>
                </a:solidFill>
                <a:latin typeface="Open sans"/>
              </a:rPr>
              <a:t>Add the </a:t>
            </a:r>
            <a:r>
              <a:rPr lang="en-US" sz="26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show string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</a:t>
            </a:r>
            <a:r>
              <a:rPr lang="en-US" sz="26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show number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</a:t>
            </a:r>
            <a:r>
              <a:rPr lang="en-US" sz="26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pause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</a:t>
            </a:r>
            <a:r>
              <a:rPr lang="en-US" sz="26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show </a:t>
            </a:r>
            <a:r>
              <a:rPr lang="en-US" sz="2600" dirty="0" err="1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leds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and </a:t>
            </a:r>
            <a:r>
              <a:rPr lang="en-US" sz="26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clear screen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blocks from the </a:t>
            </a:r>
            <a:r>
              <a:rPr lang="en-US" sz="26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Basic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Toolbox category and insert them into the </a:t>
            </a:r>
            <a:r>
              <a:rPr lang="en-US" sz="2600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</a:rPr>
              <a:t>on shake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bracket as shown.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1BA1AE"/>
                </a:solidFill>
                <a:latin typeface="Open sans"/>
              </a:rPr>
              <a:t>In the </a:t>
            </a:r>
            <a:r>
              <a:rPr lang="en-US" sz="2600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</a:rPr>
              <a:t>Variables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Toolbox category drag out the curved </a:t>
            </a:r>
            <a:r>
              <a:rPr lang="en-US" sz="2600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</a:rPr>
              <a:t>variable name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blocks and insert them in the corresponding </a:t>
            </a:r>
            <a:r>
              <a:rPr lang="en-US" sz="26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show number</a:t>
            </a:r>
            <a:r>
              <a:rPr lang="en-US" sz="2600" dirty="0">
                <a:solidFill>
                  <a:srgbClr val="1BA1AE"/>
                </a:solidFill>
                <a:latin typeface="Open sans"/>
              </a:rPr>
              <a:t> blocks to activate them.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8E339-5CFF-4F9C-9CB0-5331AFA497C2}"/>
              </a:ext>
            </a:extLst>
          </p:cNvPr>
          <p:cNvSpPr txBox="1"/>
          <p:nvPr/>
        </p:nvSpPr>
        <p:spPr>
          <a:xfrm>
            <a:off x="1176762" y="46822"/>
            <a:ext cx="1184677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solidFill>
                  <a:srgbClr val="004A6D"/>
                </a:solidFill>
                <a:latin typeface="Open sans"/>
                <a:cs typeface="Open sans"/>
              </a:rPr>
              <a:t>Display </a:t>
            </a:r>
            <a:r>
              <a:rPr lang="en-US" sz="4400" b="1" dirty="0">
                <a:solidFill>
                  <a:srgbClr val="004A6D"/>
                </a:solidFill>
                <a:latin typeface="Open sans"/>
                <a:cs typeface="Open sans"/>
              </a:rPr>
              <a:t>Final</a:t>
            </a:r>
            <a:r>
              <a:rPr lang="en-US" sz="4800" b="1" dirty="0">
                <a:solidFill>
                  <a:srgbClr val="004A6D"/>
                </a:solidFill>
                <a:latin typeface="Open sans"/>
                <a:cs typeface="Open sans"/>
              </a:rPr>
              <a:t> Variable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421B8-BB13-4886-94A2-1E9A495D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45" y="877819"/>
            <a:ext cx="2071343" cy="56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6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Accelerometer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285344" y="1432917"/>
            <a:ext cx="7321685" cy="58778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</a:rPr>
              <a:t>The </a:t>
            </a:r>
            <a:r>
              <a:rPr lang="en-US" sz="2133" dirty="0" err="1">
                <a:solidFill>
                  <a:srgbClr val="1BA1AE"/>
                </a:solidFill>
              </a:rPr>
              <a:t>micro:bit</a:t>
            </a:r>
            <a:r>
              <a:rPr lang="en-US" sz="2133" dirty="0">
                <a:solidFill>
                  <a:srgbClr val="1BA1AE"/>
                </a:solidFill>
              </a:rPr>
              <a:t> contains an accelerometer sensor that is able to measure forces applied to the board. On earth, we are subject to the gravity force which pulls us to the ground!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</a:rPr>
              <a:t>When the </a:t>
            </a:r>
            <a:r>
              <a:rPr lang="en-US" sz="2133" dirty="0" err="1">
                <a:solidFill>
                  <a:srgbClr val="1BA1AE"/>
                </a:solidFill>
              </a:rPr>
              <a:t>micro:bit</a:t>
            </a:r>
            <a:r>
              <a:rPr lang="en-US" sz="2133" dirty="0">
                <a:solidFill>
                  <a:srgbClr val="1BA1AE"/>
                </a:solidFill>
              </a:rPr>
              <a:t> is flat on a table, with the screen pointing up, the gravity force is aligned with the Z axis of the </a:t>
            </a:r>
            <a:r>
              <a:rPr lang="en-US" sz="2133" dirty="0" err="1">
                <a:solidFill>
                  <a:srgbClr val="1BA1AE"/>
                </a:solidFill>
              </a:rPr>
              <a:t>micro:bit</a:t>
            </a:r>
            <a:r>
              <a:rPr lang="en-US" sz="2133" dirty="0">
                <a:solidFill>
                  <a:srgbClr val="1BA1AE"/>
                </a:solidFill>
              </a:rPr>
              <a:t>.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</a:rPr>
              <a:t>If you tilt it up and down, the force will align with the Y axis – this is how we can detect tilting. If the force along Y grows, the </a:t>
            </a:r>
            <a:r>
              <a:rPr lang="en-US" sz="2133" dirty="0" err="1">
                <a:solidFill>
                  <a:srgbClr val="1BA1AE"/>
                </a:solidFill>
              </a:rPr>
              <a:t>micro:bit</a:t>
            </a:r>
            <a:r>
              <a:rPr lang="en-US" sz="2133" dirty="0">
                <a:solidFill>
                  <a:srgbClr val="1BA1AE"/>
                </a:solidFill>
              </a:rPr>
              <a:t> is tilting more and more vertically.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33" dirty="0">
              <a:solidFill>
                <a:srgbClr val="1BA1AE"/>
              </a:solidFill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E" sz="2133" dirty="0">
              <a:solidFill>
                <a:srgbClr val="1BA1AE"/>
              </a:solidFill>
            </a:endParaRPr>
          </a:p>
          <a:p>
            <a:endParaRPr lang="en-IE" sz="2400" dirty="0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1D95988-B199-4753-9FB9-1D1ECAE7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960" y="1843681"/>
            <a:ext cx="4530883" cy="36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0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1B7E-A781-C66A-22DD-0E11A7BF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70" y="47300"/>
            <a:ext cx="10515600" cy="1325563"/>
          </a:xfrm>
        </p:spPr>
        <p:txBody>
          <a:bodyPr/>
          <a:lstStyle/>
          <a:p>
            <a:r>
              <a:rPr lang="en-IE"/>
              <a:t>What is an Embedded System</a:t>
            </a:r>
            <a:endParaRPr lang="en-I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593A3A-FBD8-A20E-CE01-CF9E19FB1F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1870" y="1372863"/>
          <a:ext cx="10515600" cy="5054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060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Conditionals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363166" y="2173525"/>
            <a:ext cx="11303541" cy="53226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  <a:latin typeface="Open sans"/>
              </a:rPr>
              <a:t>A condition is criteria that the user must meet for a certain function to be carried out.</a:t>
            </a:r>
            <a:endParaRPr lang="en-IE" sz="2133" dirty="0">
              <a:latin typeface="Ope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363166" y="1301875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What is a condition?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6083D-C608-462C-9031-DC1082C70DBE}"/>
              </a:ext>
            </a:extLst>
          </p:cNvPr>
          <p:cNvSpPr txBox="1"/>
          <p:nvPr/>
        </p:nvSpPr>
        <p:spPr>
          <a:xfrm>
            <a:off x="363166" y="3864681"/>
            <a:ext cx="11485124" cy="27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1BA1AE"/>
                </a:solidFill>
                <a:latin typeface="Open sans"/>
              </a:rPr>
              <a:t>We can add a condition to make code function in certain ways:</a:t>
            </a:r>
          </a:p>
          <a:p>
            <a:endParaRPr lang="en-US" sz="2133" dirty="0">
              <a:solidFill>
                <a:srgbClr val="1BA1AE"/>
              </a:solidFill>
              <a:latin typeface="Open sans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  <a:latin typeface="Open sans"/>
              </a:rPr>
              <a:t>A calculator waits for the user in input numbers and a function, before outputting a result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  <a:latin typeface="Open sans"/>
              </a:rPr>
              <a:t>A game waits for the user to press a button at the right time before outputting their score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  <a:latin typeface="Open sans"/>
              </a:rPr>
              <a:t>A quiz waits for the user to choose the correct option, and if they are wrong the quiz will tell the user</a:t>
            </a:r>
            <a:endParaRPr lang="en-IE" sz="2133" dirty="0">
              <a:solidFill>
                <a:srgbClr val="1BA1AE"/>
              </a:solidFill>
              <a:latin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78BD7-A80A-491F-B685-5564F91F96B1}"/>
              </a:ext>
            </a:extLst>
          </p:cNvPr>
          <p:cNvSpPr txBox="1"/>
          <p:nvPr/>
        </p:nvSpPr>
        <p:spPr>
          <a:xfrm>
            <a:off x="363165" y="2854330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Why use a condition?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60CDE9C2-AC8A-4303-8665-929A75FE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046" y="2854330"/>
            <a:ext cx="2349517" cy="146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6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Conditionals (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Contd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EC8A8-2CD2-41C7-BE0C-B6F440E55713}"/>
              </a:ext>
            </a:extLst>
          </p:cNvPr>
          <p:cNvSpPr txBox="1"/>
          <p:nvPr/>
        </p:nvSpPr>
        <p:spPr>
          <a:xfrm>
            <a:off x="4591456" y="1471210"/>
            <a:ext cx="7133616" cy="4465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The code inside the </a:t>
            </a:r>
            <a:r>
              <a:rPr lang="en-US" sz="2400" dirty="0">
                <a:solidFill>
                  <a:schemeClr val="bg1"/>
                </a:solidFill>
                <a:highlight>
                  <a:srgbClr val="008080"/>
                </a:highlight>
                <a:latin typeface="Open sans"/>
              </a:rPr>
              <a:t>if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block only runs when the condition block is </a:t>
            </a:r>
            <a:r>
              <a:rPr lang="en-US" sz="2400" b="1" dirty="0">
                <a:solidFill>
                  <a:srgbClr val="1BA1AE"/>
                </a:solidFill>
                <a:latin typeface="Open sans"/>
              </a:rPr>
              <a:t>true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. You can compare variables to values or variables to variables, for a </a:t>
            </a:r>
            <a:r>
              <a:rPr lang="en-US" sz="2400" b="1" dirty="0">
                <a:solidFill>
                  <a:srgbClr val="1BA1AE"/>
                </a:solidFill>
                <a:latin typeface="Open sans"/>
              </a:rPr>
              <a:t>true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condition.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1BA1AE"/>
              </a:solidFill>
              <a:latin typeface="Open sans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If you want some other code to run when the opposite condition is </a:t>
            </a:r>
            <a:r>
              <a:rPr lang="en-US" sz="2400" b="1" dirty="0">
                <a:solidFill>
                  <a:srgbClr val="1BA1AE"/>
                </a:solidFill>
                <a:latin typeface="Open sans"/>
              </a:rPr>
              <a:t>true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, you put it in an additional block area called </a:t>
            </a:r>
            <a:r>
              <a:rPr lang="en-US" sz="2400" i="1" dirty="0">
                <a:solidFill>
                  <a:srgbClr val="1BA1AE"/>
                </a:solidFill>
                <a:latin typeface="Open sans"/>
              </a:rPr>
              <a:t>else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.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9BEC1EC-428B-4A24-A681-64C120D3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5" y="1599780"/>
            <a:ext cx="2355867" cy="42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88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285343" y="1843682"/>
            <a:ext cx="7159560" cy="544764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 defTabSz="60958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Add an </a:t>
            </a:r>
            <a:r>
              <a:rPr lang="en-US" sz="2400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</a:rPr>
              <a:t>on shake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block from the </a:t>
            </a:r>
            <a:r>
              <a:rPr lang="en-US" sz="2400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</a:rPr>
              <a:t>Input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Toolbox category to run code when you shake the </a:t>
            </a:r>
            <a:r>
              <a:rPr lang="en-US" sz="2400" dirty="0" err="1">
                <a:solidFill>
                  <a:srgbClr val="1BA1AE"/>
                </a:solidFill>
                <a:latin typeface="Open sans"/>
              </a:rPr>
              <a:t>micro:bit</a:t>
            </a:r>
            <a:endParaRPr lang="en-IE" sz="2400" dirty="0">
              <a:solidFill>
                <a:srgbClr val="1BA1AE"/>
              </a:solidFill>
              <a:latin typeface="Open sans"/>
            </a:endParaRPr>
          </a:p>
          <a:p>
            <a:pPr marL="380990" indent="-380990" defTabSz="60958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Create a 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</a:rPr>
              <a:t>variable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called </a:t>
            </a:r>
            <a:r>
              <a:rPr lang="en-US" sz="2400" i="1" dirty="0">
                <a:solidFill>
                  <a:srgbClr val="1BA1AE"/>
                </a:solidFill>
                <a:latin typeface="Open sans"/>
              </a:rPr>
              <a:t>‘hand’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and place the 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</a:rPr>
              <a:t>set hand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to block in the </a:t>
            </a:r>
            <a:r>
              <a:rPr lang="en-US" sz="2400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</a:rPr>
              <a:t>shake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event</a:t>
            </a:r>
            <a:r>
              <a:rPr lang="en-US" sz="2400" dirty="0">
                <a:solidFill>
                  <a:srgbClr val="1BA1AE"/>
                </a:solidFill>
                <a:latin typeface="Calibri"/>
              </a:rPr>
              <a:t>.</a:t>
            </a:r>
          </a:p>
          <a:p>
            <a:pPr marL="380990" indent="-380990" defTabSz="60958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Add a </a:t>
            </a:r>
            <a:r>
              <a:rPr lang="en-US" sz="2400" dirty="0">
                <a:solidFill>
                  <a:schemeClr val="bg1"/>
                </a:solidFill>
                <a:highlight>
                  <a:srgbClr val="800080"/>
                </a:highlight>
                <a:latin typeface="Open sans"/>
              </a:rPr>
              <a:t>pick random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block from the </a:t>
            </a:r>
            <a:r>
              <a:rPr lang="en-US" sz="2400" dirty="0">
                <a:solidFill>
                  <a:schemeClr val="bg1"/>
                </a:solidFill>
                <a:highlight>
                  <a:srgbClr val="800080"/>
                </a:highlight>
                <a:latin typeface="Open sans"/>
              </a:rPr>
              <a:t>Math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Toolbox category to pick a random number from 1 to 3 and store it in the 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</a:rPr>
              <a:t>variable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named </a:t>
            </a:r>
            <a:r>
              <a:rPr lang="en-US" sz="2400" i="1" dirty="0">
                <a:solidFill>
                  <a:srgbClr val="1BA1AE"/>
                </a:solidFill>
                <a:latin typeface="Open sans"/>
              </a:rPr>
              <a:t>‘hand’.</a:t>
            </a:r>
            <a:endParaRPr lang="en-IE" sz="2400" i="1" dirty="0">
              <a:solidFill>
                <a:srgbClr val="1BA1AE"/>
              </a:solidFill>
              <a:latin typeface="Open sans"/>
            </a:endParaRPr>
          </a:p>
          <a:p>
            <a:pPr defTabSz="609585">
              <a:defRPr/>
            </a:pPr>
            <a:endParaRPr lang="en-IE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9" y="899834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Create this programme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BF530-8A06-400B-A237-04170ACF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36" y="3051537"/>
            <a:ext cx="4500664" cy="14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80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317770" y="2070660"/>
            <a:ext cx="6102485" cy="391171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Place an </a:t>
            </a:r>
            <a:r>
              <a:rPr lang="en-IE" sz="2400" dirty="0">
                <a:solidFill>
                  <a:srgbClr val="FFFFFF"/>
                </a:solidFill>
                <a:highlight>
                  <a:srgbClr val="008B8B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IE" sz="2400" dirty="0"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block form the </a:t>
            </a:r>
            <a:r>
              <a:rPr lang="en-IE" sz="2400" dirty="0">
                <a:solidFill>
                  <a:srgbClr val="FFFFFF"/>
                </a:solidFill>
                <a:highlight>
                  <a:srgbClr val="008B8B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Logic</a:t>
            </a:r>
            <a:r>
              <a:rPr lang="en-IE" sz="2400" dirty="0"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Toolbox category under the </a:t>
            </a:r>
            <a:r>
              <a:rPr lang="en-IE" sz="2400" dirty="0">
                <a:solidFill>
                  <a:srgbClr val="FFFFFF"/>
                </a:solidFill>
                <a:highlight>
                  <a:srgbClr val="800080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pick random</a:t>
            </a:r>
            <a:r>
              <a:rPr lang="en-IE" sz="2400" dirty="0"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and check whether ‘</a:t>
            </a:r>
            <a:r>
              <a:rPr lang="en-IE" sz="2400" i="1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hand’</a:t>
            </a: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 is equal to 1. </a:t>
            </a:r>
          </a:p>
          <a:p>
            <a:pPr>
              <a:lnSpc>
                <a:spcPct val="107000"/>
              </a:lnSpc>
              <a:spcAft>
                <a:spcPts val="1067"/>
              </a:spcAft>
            </a:pPr>
            <a:endParaRPr lang="en-IE" sz="2400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Add a </a:t>
            </a:r>
            <a:r>
              <a:rPr lang="en-IE" sz="2400" dirty="0">
                <a:solidFill>
                  <a:srgbClr val="FFFFFF"/>
                </a:solidFill>
                <a:highlight>
                  <a:srgbClr val="00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show </a:t>
            </a:r>
            <a:r>
              <a:rPr lang="en-IE" sz="2400" dirty="0" err="1">
                <a:solidFill>
                  <a:srgbClr val="FFFFFF"/>
                </a:solidFill>
                <a:highlight>
                  <a:srgbClr val="00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en-IE" sz="2400" dirty="0"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block from the </a:t>
            </a:r>
            <a:r>
              <a:rPr lang="en-IE" sz="2400" dirty="0">
                <a:solidFill>
                  <a:srgbClr val="FFFFFF"/>
                </a:solidFill>
                <a:highlight>
                  <a:srgbClr val="00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r>
              <a:rPr lang="en-IE" sz="2400" dirty="0"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Toolbox category that shows a picture of a piece of paper. The number 1 will mean paper.</a:t>
            </a:r>
            <a:endParaRPr lang="en-IE" sz="2133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9" y="899834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Create this programme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0CE2C-601A-4DEC-9270-BB8E68FF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576" y="1422350"/>
            <a:ext cx="4210669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324170" y="2660804"/>
            <a:ext cx="7159559" cy="193585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Click the </a:t>
            </a:r>
            <a:r>
              <a:rPr lang="en-IE" sz="2400" b="1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(+)</a:t>
            </a: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 button to add an </a:t>
            </a:r>
            <a:r>
              <a:rPr lang="en-IE" sz="2400" dirty="0">
                <a:solidFill>
                  <a:srgbClr val="FFFFFF"/>
                </a:solidFill>
                <a:highlight>
                  <a:srgbClr val="008B8B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IE" sz="2400" dirty="0">
                <a:solidFill>
                  <a:srgbClr val="FFFFFF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section</a:t>
            </a:r>
            <a:r>
              <a:rPr lang="en-IE" sz="2400" dirty="0">
                <a:solidFill>
                  <a:srgbClr val="1BA1A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1067"/>
              </a:spcAft>
            </a:pPr>
            <a:endParaRPr lang="en-IE" sz="2400" dirty="0">
              <a:solidFill>
                <a:srgbClr val="1BA1A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Add a 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show </a:t>
            </a:r>
            <a:r>
              <a:rPr 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block inside the </a:t>
            </a:r>
            <a:r>
              <a:rPr lang="en-US" sz="2400" dirty="0">
                <a:solidFill>
                  <a:schemeClr val="bg1"/>
                </a:solidFill>
                <a:highlight>
                  <a:srgbClr val="1BA1AE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. Make a picture of a scissors in the LEDs.</a:t>
            </a:r>
            <a:endParaRPr lang="en-IE" sz="2400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9" y="899834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Create this programme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E1C70-96AB-43F7-9AFE-5CCD6D42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131" y="1271081"/>
            <a:ext cx="3056109" cy="51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0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5213A-5E8F-4C9B-941F-88D2B7F3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73" y="750674"/>
            <a:ext cx="2537868" cy="5977095"/>
          </a:xfrm>
          <a:prstGeom prst="rect">
            <a:avLst/>
          </a:prstGeom>
        </p:spPr>
      </p:pic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220409" y="1707235"/>
            <a:ext cx="6984545" cy="552042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Click the </a:t>
            </a:r>
            <a:r>
              <a:rPr lang="en-US" sz="2400" b="1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(+)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button again to add an </a:t>
            </a:r>
            <a:r>
              <a:rPr lang="en-US" sz="2400" dirty="0">
                <a:solidFill>
                  <a:schemeClr val="bg1"/>
                </a:solidFill>
                <a:highlight>
                  <a:srgbClr val="1BA1AE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else if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section. </a:t>
            </a: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Now, add a conditional block for </a:t>
            </a:r>
            <a:r>
              <a:rPr lang="en-US" sz="2400" dirty="0">
                <a:solidFill>
                  <a:schemeClr val="bg1"/>
                </a:solidFill>
                <a:highlight>
                  <a:srgbClr val="1BA1AE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hand = 2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to the condition in </a:t>
            </a:r>
            <a:r>
              <a:rPr lang="en-US" sz="2400" dirty="0">
                <a:solidFill>
                  <a:schemeClr val="bg1"/>
                </a:solidFill>
                <a:highlight>
                  <a:srgbClr val="1BA1AE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else if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. Since </a:t>
            </a:r>
            <a:r>
              <a:rPr lang="en-US" sz="2400" i="1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‘hand’ 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can only be 1, 2, or 3, your code is covering all possible cases.</a:t>
            </a:r>
          </a:p>
          <a:p>
            <a:pPr>
              <a:lnSpc>
                <a:spcPct val="107000"/>
              </a:lnSpc>
              <a:spcAft>
                <a:spcPts val="1067"/>
              </a:spcAft>
            </a:pPr>
            <a:endParaRPr lang="en-US" sz="2400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Get one more 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show </a:t>
            </a:r>
            <a:r>
              <a:rPr 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block and put it in the </a:t>
            </a:r>
            <a:r>
              <a:rPr lang="en-US" sz="2400" dirty="0">
                <a:solidFill>
                  <a:schemeClr val="bg1"/>
                </a:solidFill>
                <a:highlight>
                  <a:srgbClr val="1BA1AE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else if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. Make a picture of a rock in the LEDs.</a:t>
            </a: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9" y="899834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Create this programme</a:t>
            </a:r>
          </a:p>
        </p:txBody>
      </p:sp>
    </p:spTree>
    <p:extLst>
      <p:ext uri="{BB962C8B-B14F-4D97-AF65-F5344CB8AC3E}">
        <p14:creationId xmlns:p14="http://schemas.microsoft.com/office/powerpoint/2010/main" val="2823957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220406" y="2250693"/>
            <a:ext cx="6984545" cy="139961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Can you code Button A to act as a scoreboard?</a:t>
            </a: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7" y="1210819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Challenge 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2B98E-97F7-49B4-A452-52D44871A127}"/>
              </a:ext>
            </a:extLst>
          </p:cNvPr>
          <p:cNvSpPr txBox="1"/>
          <p:nvPr/>
        </p:nvSpPr>
        <p:spPr>
          <a:xfrm>
            <a:off x="220409" y="3487803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Challenge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FCF8B-4B6E-4F0B-AAC8-D94F08C3569C}"/>
              </a:ext>
            </a:extLst>
          </p:cNvPr>
          <p:cNvSpPr txBox="1"/>
          <p:nvPr/>
        </p:nvSpPr>
        <p:spPr>
          <a:xfrm>
            <a:off x="220409" y="4602943"/>
            <a:ext cx="6984545" cy="17947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Modify the game to use different images or to add more options like ‘Rock Paper Scissors Skull Ghost’.</a:t>
            </a: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79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Iterations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363166" y="2173525"/>
            <a:ext cx="6945549" cy="10246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</a:rPr>
              <a:t>Iteration (or a loop) is the process of repeating steps.</a:t>
            </a:r>
            <a:endParaRPr lang="en-IE" sz="2133" dirty="0">
              <a:solidFill>
                <a:srgbClr val="1BA1AE"/>
              </a:solidFill>
              <a:latin typeface="Ope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363166" y="1301875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What is iteration?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6083D-C608-462C-9031-DC1082C70DBE}"/>
              </a:ext>
            </a:extLst>
          </p:cNvPr>
          <p:cNvSpPr txBox="1"/>
          <p:nvPr/>
        </p:nvSpPr>
        <p:spPr>
          <a:xfrm>
            <a:off x="353438" y="4124086"/>
            <a:ext cx="8005865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  <a:latin typeface="Open sans"/>
              </a:rPr>
              <a:t>Iteration allows us to simplify our algorithm by stating that </a:t>
            </a:r>
          </a:p>
          <a:p>
            <a:r>
              <a:rPr lang="en-US" sz="2133" dirty="0">
                <a:solidFill>
                  <a:srgbClr val="1BA1AE"/>
                </a:solidFill>
                <a:latin typeface="Open sans"/>
              </a:rPr>
              <a:t>we will repeat certain steps until told otherwise.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33" dirty="0">
              <a:solidFill>
                <a:srgbClr val="1BA1AE"/>
              </a:solidFill>
              <a:latin typeface="Open sans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  <a:latin typeface="Open sans"/>
              </a:rPr>
              <a:t>This makes designing algorithms quicker and simpler because </a:t>
            </a:r>
          </a:p>
          <a:p>
            <a:r>
              <a:rPr lang="en-US" sz="2133" dirty="0">
                <a:solidFill>
                  <a:srgbClr val="1BA1AE"/>
                </a:solidFill>
                <a:latin typeface="Open sans"/>
              </a:rPr>
              <a:t>they don’t have to include lots of unnecessary steps.</a:t>
            </a:r>
            <a:endParaRPr lang="en-IE" sz="2133" dirty="0">
              <a:solidFill>
                <a:srgbClr val="1BA1AE"/>
              </a:solidFill>
              <a:latin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78BD7-A80A-491F-B685-5564F91F96B1}"/>
              </a:ext>
            </a:extLst>
          </p:cNvPr>
          <p:cNvSpPr txBox="1"/>
          <p:nvPr/>
        </p:nvSpPr>
        <p:spPr>
          <a:xfrm>
            <a:off x="353438" y="3266281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Why use iterations?</a:t>
            </a:r>
          </a:p>
        </p:txBody>
      </p:sp>
      <p:pic>
        <p:nvPicPr>
          <p:cNvPr id="1028" name="Picture 4" descr="Shampoo flowchart">
            <a:extLst>
              <a:ext uri="{FF2B5EF4-FFF2-40B4-BE49-F238E27FC236}">
                <a16:creationId xmlns:a16="http://schemas.microsoft.com/office/drawing/2014/main" id="{5F1AF79A-4C4B-4D31-85AC-175B41FD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610" y="1200121"/>
            <a:ext cx="2698447" cy="52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9904B-6425-4224-B500-410F66FF2E4D}"/>
              </a:ext>
            </a:extLst>
          </p:cNvPr>
          <p:cNvSpPr txBox="1"/>
          <p:nvPr/>
        </p:nvSpPr>
        <p:spPr>
          <a:xfrm>
            <a:off x="8484728" y="6394826"/>
            <a:ext cx="3324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00" dirty="0">
                <a:solidFill>
                  <a:srgbClr val="1BA1AE"/>
                </a:solidFill>
              </a:rPr>
              <a:t>Image source: makecode.microbit.org</a:t>
            </a:r>
          </a:p>
        </p:txBody>
      </p:sp>
    </p:spTree>
    <p:extLst>
      <p:ext uri="{BB962C8B-B14F-4D97-AF65-F5344CB8AC3E}">
        <p14:creationId xmlns:p14="http://schemas.microsoft.com/office/powerpoint/2010/main" val="3491218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Iterations (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Contd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EC8A8-2CD2-41C7-BE0C-B6F440E55713}"/>
              </a:ext>
            </a:extLst>
          </p:cNvPr>
          <p:cNvSpPr txBox="1"/>
          <p:nvPr/>
        </p:nvSpPr>
        <p:spPr>
          <a:xfrm>
            <a:off x="4099727" y="1471210"/>
            <a:ext cx="7844412" cy="5019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Microsoft </a:t>
            </a:r>
            <a:r>
              <a:rPr lang="en-US" sz="2400" dirty="0" err="1">
                <a:solidFill>
                  <a:srgbClr val="1BA1AE"/>
                </a:solidFill>
                <a:latin typeface="Open sans"/>
              </a:rPr>
              <a:t>MakeCode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has three different </a:t>
            </a:r>
            <a:r>
              <a:rPr lang="en-US" sz="2400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</a:rPr>
              <a:t>loop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blocks:	</a:t>
            </a:r>
            <a:r>
              <a:rPr lang="en-US" sz="2400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</a:rPr>
              <a:t>Repeat</a:t>
            </a:r>
            <a:r>
              <a:rPr lang="en-US" sz="2400" dirty="0">
                <a:solidFill>
                  <a:schemeClr val="bg1"/>
                </a:solidFill>
                <a:latin typeface="Open sans"/>
              </a:rPr>
              <a:t>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block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	</a:t>
            </a:r>
            <a:r>
              <a:rPr lang="en-US" sz="2400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</a:rPr>
              <a:t>While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block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	</a:t>
            </a:r>
            <a:r>
              <a:rPr lang="en-US" sz="2400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</a:rPr>
              <a:t>For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block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1BA1AE"/>
              </a:solidFill>
              <a:latin typeface="Open sans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You’ll notice that the </a:t>
            </a:r>
            <a:r>
              <a:rPr lang="en-US" sz="2400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</a:rPr>
              <a:t>repeat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block takes a parameter. The parameter tells the </a:t>
            </a:r>
            <a:r>
              <a:rPr lang="en-US" sz="2400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</a:rPr>
              <a:t>repeat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block how many times we want the code within the block to repeat.</a:t>
            </a:r>
          </a:p>
        </p:txBody>
      </p:sp>
      <p:pic>
        <p:nvPicPr>
          <p:cNvPr id="2050" name="Picture 2" descr="Loops category">
            <a:extLst>
              <a:ext uri="{FF2B5EF4-FFF2-40B4-BE49-F238E27FC236}">
                <a16:creationId xmlns:a16="http://schemas.microsoft.com/office/drawing/2014/main" id="{F30C10E9-AF44-4F22-B411-60EA8D3FA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8" r="6194"/>
          <a:stretch/>
        </p:blipFill>
        <p:spPr bwMode="auto">
          <a:xfrm>
            <a:off x="823825" y="1574395"/>
            <a:ext cx="2741155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13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403929" y="3367873"/>
            <a:ext cx="11384143" cy="335867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 defTabSz="60958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Create a 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</a:rPr>
              <a:t>variable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called </a:t>
            </a:r>
            <a:r>
              <a:rPr lang="en-US" sz="2400" i="1" dirty="0">
                <a:solidFill>
                  <a:srgbClr val="1BA1AE"/>
                </a:solidFill>
                <a:latin typeface="Open sans"/>
              </a:rPr>
              <a:t>‘sprite’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and place the 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</a:rPr>
              <a:t>set sprite to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block in the 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</a:rPr>
              <a:t>on start</a:t>
            </a:r>
            <a:r>
              <a:rPr lang="en-US" sz="2400" dirty="0">
                <a:solidFill>
                  <a:srgbClr val="1BA1AE"/>
                </a:solidFill>
                <a:highlight>
                  <a:srgbClr val="0000FF"/>
                </a:highlight>
                <a:latin typeface="Open sans"/>
              </a:rPr>
              <a:t>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event handler</a:t>
            </a:r>
            <a:r>
              <a:rPr lang="en-US" sz="2400" dirty="0">
                <a:solidFill>
                  <a:srgbClr val="1BA1AE"/>
                </a:solidFill>
                <a:latin typeface="Calibri"/>
              </a:rPr>
              <a:t>.</a:t>
            </a:r>
          </a:p>
          <a:p>
            <a:pPr marL="380990" indent="-380990" defTabSz="60958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Click on the </a:t>
            </a:r>
            <a:r>
              <a:rPr lang="en-US" sz="2400" dirty="0">
                <a:latin typeface="Open sans"/>
              </a:rPr>
              <a:t>‘</a:t>
            </a:r>
            <a:r>
              <a:rPr lang="en-US" sz="2400" i="1" dirty="0">
                <a:latin typeface="Open sans"/>
              </a:rPr>
              <a:t>advanced’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option in the toolbox category and scroll down to the </a:t>
            </a:r>
            <a:r>
              <a:rPr lang="en-US" sz="2400" dirty="0">
                <a:solidFill>
                  <a:schemeClr val="bg1"/>
                </a:solidFill>
                <a:highlight>
                  <a:srgbClr val="008000"/>
                </a:highlight>
                <a:latin typeface="Open sans"/>
              </a:rPr>
              <a:t>game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 tab.</a:t>
            </a:r>
          </a:p>
          <a:p>
            <a:pPr marL="380990" indent="-380990" defTabSz="60958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BA1AE"/>
                </a:solidFill>
                <a:latin typeface="Open sans"/>
              </a:rPr>
              <a:t>Add a </a:t>
            </a:r>
            <a:r>
              <a:rPr lang="en-US" sz="2400" dirty="0">
                <a:solidFill>
                  <a:schemeClr val="bg1"/>
                </a:solidFill>
                <a:highlight>
                  <a:srgbClr val="008000"/>
                </a:highlight>
                <a:latin typeface="Open sans"/>
              </a:rPr>
              <a:t>create sprite at x:0 y:0</a:t>
            </a:r>
            <a:r>
              <a:rPr lang="en-US" sz="2400" dirty="0">
                <a:solidFill>
                  <a:schemeClr val="bg1"/>
                </a:solidFill>
                <a:latin typeface="Open sans"/>
              </a:rPr>
              <a:t>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block from the and store it in the parameter of the 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</a:rPr>
              <a:t>set sprite to</a:t>
            </a:r>
            <a:r>
              <a:rPr lang="en-US" sz="2400" dirty="0">
                <a:solidFill>
                  <a:schemeClr val="bg1"/>
                </a:solidFill>
                <a:latin typeface="Open sans"/>
              </a:rPr>
              <a:t> </a:t>
            </a:r>
            <a:r>
              <a:rPr lang="en-US" sz="2400" dirty="0">
                <a:solidFill>
                  <a:srgbClr val="1BA1AE"/>
                </a:solidFill>
                <a:latin typeface="Open sans"/>
              </a:rPr>
              <a:t>block.</a:t>
            </a:r>
            <a:endParaRPr lang="en-IE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9" y="899834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Create this programme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C74DE3-1CE1-4B83-8279-F3FFE6BD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27" y="1723735"/>
            <a:ext cx="5313543" cy="16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3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31B7E-A781-C66A-22DD-0E11A7BF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Examples of Embedded System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B7A8A-883D-DB9E-FFDD-CAE18200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>
                <a:solidFill>
                  <a:srgbClr val="FEFFFF"/>
                </a:solidFill>
                <a:effectLst/>
                <a:latin typeface="ReithSans"/>
              </a:rPr>
              <a:t>Examples of embedded systems include:</a:t>
            </a:r>
          </a:p>
          <a:p>
            <a:pPr lvl="1"/>
            <a:r>
              <a:rPr lang="en-US" b="0" i="0">
                <a:solidFill>
                  <a:srgbClr val="FEFFFF"/>
                </a:solidFill>
                <a:effectLst/>
                <a:latin typeface="ReithSans"/>
              </a:rPr>
              <a:t>central heating systems</a:t>
            </a:r>
          </a:p>
          <a:p>
            <a:pPr lvl="1"/>
            <a:r>
              <a:rPr lang="en-US" b="0" i="0">
                <a:solidFill>
                  <a:srgbClr val="FEFFFF"/>
                </a:solidFill>
                <a:effectLst/>
                <a:latin typeface="ReithSans"/>
              </a:rPr>
              <a:t>engine management systems in vehicles</a:t>
            </a:r>
          </a:p>
          <a:p>
            <a:pPr lvl="1"/>
            <a:r>
              <a:rPr lang="en-US" b="0" i="0">
                <a:solidFill>
                  <a:srgbClr val="FEFFFF"/>
                </a:solidFill>
                <a:effectLst/>
                <a:latin typeface="ReithSans"/>
              </a:rPr>
              <a:t>domestic appliances, such as dishwashers, TVs and digital phones</a:t>
            </a:r>
          </a:p>
          <a:p>
            <a:pPr lvl="1"/>
            <a:r>
              <a:rPr lang="en-US" b="0" i="0">
                <a:solidFill>
                  <a:srgbClr val="FEFFFF"/>
                </a:solidFill>
                <a:effectLst/>
                <a:latin typeface="ReithSans"/>
              </a:rPr>
              <a:t>digital watches</a:t>
            </a:r>
          </a:p>
          <a:p>
            <a:pPr lvl="1"/>
            <a:r>
              <a:rPr lang="en-US" b="0" i="0">
                <a:solidFill>
                  <a:srgbClr val="FEFFFF"/>
                </a:solidFill>
                <a:effectLst/>
                <a:latin typeface="ReithSans"/>
              </a:rPr>
              <a:t>electronic calculators</a:t>
            </a:r>
          </a:p>
          <a:p>
            <a:pPr lvl="1"/>
            <a:r>
              <a:rPr lang="en-US" b="0" i="0">
                <a:solidFill>
                  <a:srgbClr val="FEFFFF"/>
                </a:solidFill>
                <a:effectLst/>
                <a:latin typeface="ReithSans"/>
              </a:rPr>
              <a:t>GPS systems</a:t>
            </a:r>
          </a:p>
          <a:p>
            <a:pPr lvl="1"/>
            <a:r>
              <a:rPr lang="en-US" b="0" i="0">
                <a:solidFill>
                  <a:srgbClr val="FEFFFF"/>
                </a:solidFill>
                <a:effectLst/>
                <a:latin typeface="ReithSans"/>
              </a:rPr>
              <a:t>fitness trackers</a:t>
            </a:r>
          </a:p>
          <a:p>
            <a:endParaRPr lang="en-IE" sz="2400">
              <a:solidFill>
                <a:srgbClr val="FEFFFF"/>
              </a:solidFill>
            </a:endParaRPr>
          </a:p>
          <a:p>
            <a:endParaRPr lang="en-IE" sz="24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6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67053" y="1843682"/>
            <a:ext cx="7701864" cy="475341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From the </a:t>
            </a:r>
            <a:r>
              <a:rPr lang="en-IE" sz="2133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toolbox category drag out an </a:t>
            </a:r>
            <a:r>
              <a:rPr lang="en-IE" sz="2133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on button A pressed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block to your workspace.</a:t>
            </a:r>
          </a:p>
          <a:p>
            <a:pPr marL="380990" indent="-380990">
              <a:lnSpc>
                <a:spcPct val="150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In the </a:t>
            </a:r>
            <a:r>
              <a:rPr lang="en-IE" sz="2133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loops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toolbox category select the </a:t>
            </a:r>
            <a:r>
              <a:rPr lang="en-IE" sz="2133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block and leave the parameter at 4. Place this block inside the </a:t>
            </a:r>
            <a:r>
              <a:rPr lang="en-IE" sz="2133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on button A pressed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block.</a:t>
            </a:r>
          </a:p>
          <a:p>
            <a:pPr marL="380990" indent="-380990">
              <a:lnSpc>
                <a:spcPct val="150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In the </a:t>
            </a:r>
            <a:r>
              <a:rPr lang="en-IE" sz="2133" dirty="0">
                <a:solidFill>
                  <a:schemeClr val="bg1"/>
                </a:solidFill>
                <a:highlight>
                  <a:srgbClr val="008000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game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toolbox category drag out </a:t>
            </a:r>
            <a:r>
              <a:rPr lang="en-IE" sz="2133" dirty="0">
                <a:solidFill>
                  <a:schemeClr val="bg1"/>
                </a:solidFill>
                <a:highlight>
                  <a:srgbClr val="008000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sprite move by block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and change the parameter to 4. Also drag out the </a:t>
            </a:r>
            <a:r>
              <a:rPr lang="en-IE" sz="2133" dirty="0">
                <a:solidFill>
                  <a:schemeClr val="bg1"/>
                </a:solidFill>
                <a:highlight>
                  <a:srgbClr val="008000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sprite turn right by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block and change the parameter to 90. Place both these blocks inside the </a:t>
            </a:r>
            <a:r>
              <a:rPr lang="en-IE" sz="2133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block.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9" y="899834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Create this programme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9A4215-4D77-4E39-A934-26213CFC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883" y="1843681"/>
            <a:ext cx="4038355" cy="37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9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220406" y="2625601"/>
            <a:ext cx="6984545" cy="1258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Using a </a:t>
            </a:r>
            <a:r>
              <a:rPr lang="en-US" sz="2400" dirty="0">
                <a:solidFill>
                  <a:schemeClr val="bg1"/>
                </a:solidFill>
                <a:highlight>
                  <a:srgbClr val="00FF00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For Loop</a:t>
            </a:r>
            <a:r>
              <a:rPr lang="en-US" sz="2400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try and make an led light move across the entire display from left to right, top row to bottom row.</a:t>
            </a:r>
            <a:endParaRPr lang="en-IE" sz="2400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7" y="1210819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Challenge 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4896F0D-D63A-44DA-8E66-998B1C225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4951" y="1836601"/>
            <a:ext cx="3390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6E05523-8F79-45F9-9D2B-AF9B3F58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29" y="3057499"/>
            <a:ext cx="5570980" cy="3706659"/>
          </a:xfrm>
          <a:prstGeom prst="rect">
            <a:avLst/>
          </a:prstGeom>
        </p:spPr>
      </p:pic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Radio in the micro:bit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162127" y="1193369"/>
            <a:ext cx="11555285" cy="200939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  <a:latin typeface="Open sans"/>
              </a:rPr>
              <a:t>The micro:bit allows you to communicate with other </a:t>
            </a:r>
            <a:r>
              <a:rPr lang="en-US" sz="2133" dirty="0" err="1">
                <a:solidFill>
                  <a:srgbClr val="1BA1AE"/>
                </a:solidFill>
                <a:latin typeface="Open sans"/>
              </a:rPr>
              <a:t>micro:bits</a:t>
            </a:r>
            <a:r>
              <a:rPr lang="en-US" sz="2133" dirty="0">
                <a:solidFill>
                  <a:srgbClr val="1BA1AE"/>
                </a:solidFill>
                <a:latin typeface="Open sans"/>
              </a:rPr>
              <a:t> in the area using the blocks in the Radio category. You can send a number, a string (a word or series of characters) or a string/number combination in a radio packet via a Bluetooth radio. You can also give a micro:bit instructions on what to do when it receives a radio packet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</a:rPr>
              <a:t>.</a:t>
            </a:r>
            <a:endParaRPr lang="en-IE" sz="2133" dirty="0">
              <a:solidFill>
                <a:srgbClr val="1BA1AE"/>
              </a:solidFill>
              <a:latin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9904B-6425-4224-B500-410F66FF2E4D}"/>
              </a:ext>
            </a:extLst>
          </p:cNvPr>
          <p:cNvSpPr txBox="1"/>
          <p:nvPr/>
        </p:nvSpPr>
        <p:spPr>
          <a:xfrm>
            <a:off x="8484727" y="6394826"/>
            <a:ext cx="339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1BA1AE"/>
                </a:solidFill>
              </a:rPr>
              <a:t>Image source: makecode.microbit.org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8121A6-59A2-45C7-8084-50B81A7D21BD}"/>
              </a:ext>
            </a:extLst>
          </p:cNvPr>
          <p:cNvSpPr/>
          <p:nvPr/>
        </p:nvSpPr>
        <p:spPr>
          <a:xfrm>
            <a:off x="3232109" y="3791245"/>
            <a:ext cx="2471129" cy="679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400"/>
          </a:p>
        </p:txBody>
      </p:sp>
    </p:spTree>
    <p:extLst>
      <p:ext uri="{BB962C8B-B14F-4D97-AF65-F5344CB8AC3E}">
        <p14:creationId xmlns:p14="http://schemas.microsoft.com/office/powerpoint/2010/main" val="3836079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1135591" y="0"/>
            <a:ext cx="11900046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Radio in the micro:bit (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Contd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1049895" y="811998"/>
            <a:ext cx="11555285" cy="53226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1BA1AE"/>
                </a:solidFill>
                <a:latin typeface="Open sans"/>
              </a:rPr>
              <a:t>Watch this video to see how the radio hardware works on the micro:bit.</a:t>
            </a:r>
            <a:endParaRPr lang="en-IE" sz="2133" dirty="0">
              <a:solidFill>
                <a:srgbClr val="1BA1AE"/>
              </a:solidFill>
              <a:latin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9904B-6425-4224-B500-410F66FF2E4D}"/>
              </a:ext>
            </a:extLst>
          </p:cNvPr>
          <p:cNvSpPr txBox="1"/>
          <p:nvPr/>
        </p:nvSpPr>
        <p:spPr>
          <a:xfrm>
            <a:off x="8484727" y="6394826"/>
            <a:ext cx="339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1BA1AE"/>
                </a:solidFill>
              </a:rPr>
              <a:t>Video source: makecode.microbit.org</a:t>
            </a:r>
          </a:p>
        </p:txBody>
      </p:sp>
      <p:pic>
        <p:nvPicPr>
          <p:cNvPr id="4" name="Online Media 2" title="Behind the MakeCode Hardware - Radio in micro:bit">
            <a:hlinkClick r:id="" action="ppaction://media"/>
            <a:extLst>
              <a:ext uri="{FF2B5EF4-FFF2-40B4-BE49-F238E27FC236}">
                <a16:creationId xmlns:a16="http://schemas.microsoft.com/office/drawing/2014/main" id="{A12E91AE-74F2-5F47-DA3F-50C18A0A93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2729" y="1475111"/>
            <a:ext cx="9047096" cy="50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462294" y="3999822"/>
            <a:ext cx="11384143" cy="258057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From the </a:t>
            </a:r>
            <a:r>
              <a:rPr lang="en-IE" sz="2133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Radio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menu, drag a </a:t>
            </a:r>
            <a:r>
              <a:rPr lang="en-IE" sz="2133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‘radio set group’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block to the coding workspace and place the block into the </a:t>
            </a:r>
            <a:r>
              <a:rPr lang="en-IE" sz="2133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on start block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IE" sz="2133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Font typeface="Symbol" panose="05050102010706020507" pitchFamily="18" charset="2"/>
              <a:buChar char=""/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In the </a:t>
            </a:r>
            <a:r>
              <a:rPr lang="en-IE" sz="2133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‘radio set group block’,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leave the default value of 1 for the group ID.</a:t>
            </a:r>
          </a:p>
          <a:p>
            <a:pPr>
              <a:lnSpc>
                <a:spcPct val="107000"/>
              </a:lnSpc>
              <a:spcAft>
                <a:spcPts val="1067"/>
              </a:spcAft>
            </a:pPr>
            <a:r>
              <a:rPr lang="en-I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9" y="899834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Create this programme</a:t>
            </a:r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DA73FE-309F-44C6-ADF4-14B534B79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475" y="1891926"/>
            <a:ext cx="2695283" cy="174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12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129615" y="1941149"/>
            <a:ext cx="8145380" cy="434875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Drag 2 </a:t>
            </a:r>
            <a:r>
              <a:rPr lang="en-IE" sz="1867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button pressed’</a:t>
            </a:r>
            <a:r>
              <a:rPr lang="en-IE" sz="1867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blocks to the coding workspace.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Leave one with the default value A and change the other button to B.</a:t>
            </a:r>
            <a:endParaRPr lang="en-IE" sz="1867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From the </a:t>
            </a:r>
            <a:r>
              <a:rPr lang="en-IE" sz="1867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Radio Toolbox</a:t>
            </a:r>
            <a:r>
              <a:rPr lang="en-IE" sz="1867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drawer, drag 2 </a:t>
            </a:r>
            <a:r>
              <a:rPr lang="en-IE" sz="1867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‘radio send string’</a:t>
            </a:r>
            <a:r>
              <a:rPr lang="en-IE" sz="1867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blocks to the coding workspace.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Place one into the </a:t>
            </a:r>
            <a:r>
              <a:rPr lang="en-IE" sz="1867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button A pressed’</a:t>
            </a:r>
            <a:r>
              <a:rPr lang="en-IE" sz="1867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block, and the other into the </a:t>
            </a:r>
            <a:r>
              <a:rPr lang="en-IE" sz="1867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button B pressed’</a:t>
            </a:r>
            <a:r>
              <a:rPr lang="en-IE" sz="1867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block.</a:t>
            </a:r>
            <a:endParaRPr lang="en-IE" sz="1867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In the </a:t>
            </a:r>
            <a:r>
              <a:rPr lang="en-IE" sz="1867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button A pressed’</a:t>
            </a:r>
            <a:r>
              <a:rPr lang="en-IE" sz="1867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block, change the default empty string value of the </a:t>
            </a:r>
            <a:r>
              <a:rPr lang="en-IE" sz="1867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‘radio send string’</a:t>
            </a:r>
            <a:r>
              <a:rPr lang="en-IE" sz="1867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 to the string “Marco”.</a:t>
            </a:r>
            <a:endParaRPr lang="en-IE" sz="1867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In the </a:t>
            </a:r>
            <a:r>
              <a:rPr lang="en-IE" sz="1867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button B pressed’</a:t>
            </a:r>
            <a:r>
              <a:rPr lang="en-IE" sz="1867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block, change the default empty string value of the </a:t>
            </a:r>
            <a:r>
              <a:rPr lang="en-IE" sz="1867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‘radio send string’</a:t>
            </a:r>
            <a:r>
              <a:rPr lang="en-IE" sz="1867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1867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 to the string “Polo”.</a:t>
            </a:r>
            <a:endParaRPr lang="en-IE" sz="1867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9" y="899834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Create this programme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FCCD66-CD5E-47F9-92F9-F050922D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681" y="2303330"/>
            <a:ext cx="3124223" cy="1530361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627ECD-9604-4C0B-846E-E393C39A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369" y="4413286"/>
            <a:ext cx="3016272" cy="16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67053" y="1843681"/>
            <a:ext cx="7701864" cy="426103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To display the data sent between the </a:t>
            </a:r>
            <a:r>
              <a:rPr lang="en-IE" sz="2133" dirty="0" err="1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micro:bits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, drag an </a:t>
            </a:r>
            <a:r>
              <a:rPr lang="en-IE" sz="2133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radio received </a:t>
            </a:r>
            <a:r>
              <a:rPr lang="en-IE" sz="2133" dirty="0" err="1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receivedString</a:t>
            </a:r>
            <a:r>
              <a:rPr lang="en-IE" sz="2133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 to the coding workspace.</a:t>
            </a:r>
            <a:endParaRPr lang="en-IE" sz="2133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From the </a:t>
            </a:r>
            <a:r>
              <a:rPr lang="en-IE" sz="2133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Basic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Toolbox drawer, drag a </a:t>
            </a:r>
            <a:r>
              <a:rPr lang="en-IE" sz="2133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‘show string’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 into the </a:t>
            </a:r>
            <a:r>
              <a:rPr lang="en-IE" sz="2133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radio received </a:t>
            </a:r>
            <a:r>
              <a:rPr lang="en-IE" sz="2133" dirty="0" err="1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receivedString</a:t>
            </a:r>
            <a:r>
              <a:rPr lang="en-IE" sz="2133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block.</a:t>
            </a:r>
            <a:endParaRPr lang="en-IE" sz="2133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From the </a:t>
            </a:r>
            <a:r>
              <a:rPr lang="en-IE" sz="2133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radio received </a:t>
            </a:r>
            <a:r>
              <a:rPr lang="en-IE" sz="2133" dirty="0" err="1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receivedString</a:t>
            </a:r>
            <a:r>
              <a:rPr lang="en-IE" sz="2133" dirty="0">
                <a:solidFill>
                  <a:schemeClr val="bg1"/>
                </a:solidFill>
                <a:highlight>
                  <a:srgbClr val="E4558D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’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block, drag the </a:t>
            </a:r>
            <a:r>
              <a:rPr lang="en-IE" sz="2133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</a:t>
            </a:r>
            <a:r>
              <a:rPr lang="en-IE" sz="2133" dirty="0" err="1">
                <a:solidFill>
                  <a:schemeClr val="bg1"/>
                </a:solidFill>
                <a:highlight>
                  <a:srgbClr val="FF0000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receivedString</a:t>
            </a:r>
            <a:r>
              <a:rPr lang="en-IE" sz="2133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variable block into the default string value of “Hello” in the </a:t>
            </a:r>
            <a:r>
              <a:rPr lang="en-IE" sz="2133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‘show string’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block.</a:t>
            </a:r>
            <a:endParaRPr lang="en-IE" sz="2133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220409" y="899834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Create this programme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38FC8E-02F4-4ACD-B2EE-30AA1033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472" y="2278185"/>
            <a:ext cx="3441625" cy="20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95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09585">
              <a:defRPr/>
            </a:pPr>
            <a:endParaRPr lang="en-I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76A3A-C3AD-4F08-9055-BCCC238A8425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585">
              <a:defRPr/>
            </a:pP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Block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1175-7315-42DA-B4AC-18E4A5D3A067}"/>
              </a:ext>
            </a:extLst>
          </p:cNvPr>
          <p:cNvSpPr txBox="1"/>
          <p:nvPr/>
        </p:nvSpPr>
        <p:spPr>
          <a:xfrm>
            <a:off x="67054" y="1559445"/>
            <a:ext cx="6952039" cy="595624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Add a </a:t>
            </a:r>
            <a:r>
              <a:rPr lang="en-IE" sz="2133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‘show </a:t>
            </a:r>
            <a:r>
              <a:rPr lang="en-IE" sz="2133" dirty="0" err="1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leds’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 to the </a:t>
            </a:r>
            <a:r>
              <a:rPr lang="en-IE" sz="2133" dirty="0">
                <a:solidFill>
                  <a:schemeClr val="bg1"/>
                </a:solidFill>
                <a:highlight>
                  <a:srgbClr val="00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start’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block. (We created an image of the initials MP.)</a:t>
            </a:r>
            <a:endParaRPr lang="en-IE" sz="2133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From the </a:t>
            </a:r>
            <a:r>
              <a:rPr lang="en-IE" sz="2133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Music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Toolbox drawer, drag 2 </a:t>
            </a:r>
            <a:r>
              <a:rPr lang="en-IE" sz="2133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‘play tone’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blocks to the coding workspace. </a:t>
            </a: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Drag one of the </a:t>
            </a:r>
            <a:r>
              <a:rPr lang="en-IE" sz="2133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‘play tone’</a:t>
            </a:r>
            <a:r>
              <a:rPr lang="en-IE" sz="2133" dirty="0">
                <a:solidFill>
                  <a:schemeClr val="bg1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blocks to the </a:t>
            </a:r>
            <a:r>
              <a:rPr lang="en-IE" sz="2133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button A pressed’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block, and the other one to the </a:t>
            </a:r>
            <a:r>
              <a:rPr lang="en-IE" sz="2133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button B pressed’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block.</a:t>
            </a:r>
            <a:endParaRPr lang="en-IE" sz="2133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SzPts val="1000"/>
              <a:buFont typeface="Symbol" panose="05050102010706020507" pitchFamily="18" charset="2"/>
              <a:buChar char=""/>
              <a:tabLst>
                <a:tab pos="609585" algn="l"/>
              </a:tabLst>
            </a:pP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Change the default value in the </a:t>
            </a:r>
            <a:r>
              <a:rPr lang="en-IE" sz="2133" dirty="0">
                <a:solidFill>
                  <a:schemeClr val="bg1"/>
                </a:solidFill>
                <a:highlight>
                  <a:srgbClr val="FF0000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‘play tone’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block that is inside the </a:t>
            </a:r>
            <a:r>
              <a:rPr lang="en-IE" sz="2133" dirty="0">
                <a:solidFill>
                  <a:schemeClr val="bg1"/>
                </a:solidFill>
                <a:highlight>
                  <a:srgbClr val="FF00FF"/>
                </a:highlight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‘on button A pressed’</a:t>
            </a:r>
            <a:r>
              <a:rPr lang="en-IE" sz="2133" dirty="0">
                <a:solidFill>
                  <a:srgbClr val="1BA1AE"/>
                </a:solidFill>
                <a:latin typeface="Open sans"/>
                <a:ea typeface="Times New Roman" panose="02020603050405020304" pitchFamily="18" charset="0"/>
                <a:cs typeface="Calibri" panose="020F0502020204030204" pitchFamily="34" charset="0"/>
              </a:rPr>
              <a:t> block to the value Low C.</a:t>
            </a:r>
            <a:endParaRPr lang="en-IE" sz="2133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80990" indent="-380990">
              <a:lnSpc>
                <a:spcPct val="107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1BA1AE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E9547-E804-4A4C-BD74-13ADA7897B35}"/>
              </a:ext>
            </a:extLst>
          </p:cNvPr>
          <p:cNvSpPr txBox="1"/>
          <p:nvPr/>
        </p:nvSpPr>
        <p:spPr>
          <a:xfrm>
            <a:off x="67054" y="850447"/>
            <a:ext cx="9040239" cy="80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50000"/>
              </a:lnSpc>
              <a:defRPr/>
            </a:pPr>
            <a:r>
              <a:rPr lang="en-IE" sz="3467" dirty="0">
                <a:solidFill>
                  <a:srgbClr val="1BA1AE"/>
                </a:solidFill>
                <a:latin typeface="Open sans"/>
              </a:rPr>
              <a:t>&gt; Challenge </a:t>
            </a:r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3646230F-B3C0-43ED-BE1D-3A0E79AC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325" y="2317265"/>
            <a:ext cx="4622688" cy="3092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29D10-9AD1-43FA-8DCE-F2F6043A9A52}"/>
              </a:ext>
            </a:extLst>
          </p:cNvPr>
          <p:cNvSpPr txBox="1"/>
          <p:nvPr/>
        </p:nvSpPr>
        <p:spPr>
          <a:xfrm>
            <a:off x="7019093" y="5597381"/>
            <a:ext cx="339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1BA1AE"/>
                </a:solidFill>
              </a:rPr>
              <a:t>Image source: makecode.microbit.org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10C1A-91FB-47FA-8A9F-2EBFD30DD6D8}"/>
              </a:ext>
            </a:extLst>
          </p:cNvPr>
          <p:cNvSpPr txBox="1"/>
          <p:nvPr/>
        </p:nvSpPr>
        <p:spPr>
          <a:xfrm>
            <a:off x="6962888" y="1854113"/>
            <a:ext cx="4243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b="1" dirty="0">
                <a:solidFill>
                  <a:srgbClr val="1BA1AE"/>
                </a:solidFill>
              </a:rPr>
              <a:t>How to connect headphones to your micro:bit</a:t>
            </a:r>
          </a:p>
        </p:txBody>
      </p:sp>
    </p:spTree>
    <p:extLst>
      <p:ext uri="{BB962C8B-B14F-4D97-AF65-F5344CB8AC3E}">
        <p14:creationId xmlns:p14="http://schemas.microsoft.com/office/powerpoint/2010/main" val="326358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1F563-F2E9-450E-3D8A-7DE29CB9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IE" sz="5100">
                <a:solidFill>
                  <a:schemeClr val="bg1"/>
                </a:solidFill>
              </a:rPr>
              <a:t>Programming the micro:bit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BBD9F8-DFF5-A87D-3F83-5EF1F3AA6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28220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20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B9822-0AC1-41F6-8E14-61D8C4C2BB2F}"/>
              </a:ext>
            </a:extLst>
          </p:cNvPr>
          <p:cNvSpPr txBox="1"/>
          <p:nvPr/>
        </p:nvSpPr>
        <p:spPr>
          <a:xfrm>
            <a:off x="67054" y="216954"/>
            <a:ext cx="8902455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What is a 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micro:bit</a:t>
            </a:r>
            <a:endParaRPr lang="en-US" sz="5333" b="1" dirty="0">
              <a:solidFill>
                <a:srgbClr val="004A6D"/>
              </a:solidFill>
              <a:latin typeface="Open sans"/>
              <a:cs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2219A-F7A6-4176-8D50-53C4D747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58" y="1569309"/>
            <a:ext cx="8437025" cy="4688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E6521-2419-47A7-8941-11A17F1CE610}"/>
              </a:ext>
            </a:extLst>
          </p:cNvPr>
          <p:cNvSpPr txBox="1"/>
          <p:nvPr/>
        </p:nvSpPr>
        <p:spPr>
          <a:xfrm>
            <a:off x="92272" y="2300428"/>
            <a:ext cx="4426008" cy="2760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467" dirty="0">
                <a:solidFill>
                  <a:srgbClr val="1BA1AE"/>
                </a:solidFill>
                <a:latin typeface="Open sans"/>
                <a:cs typeface="Open sans"/>
              </a:rPr>
              <a:t>Battery pack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endParaRPr lang="en-US" sz="3467" dirty="0">
              <a:solidFill>
                <a:srgbClr val="1BA1AE"/>
              </a:solidFill>
              <a:latin typeface="Open sans"/>
              <a:cs typeface="Open sans"/>
            </a:endParaRP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467" dirty="0">
                <a:solidFill>
                  <a:srgbClr val="1BA1AE"/>
                </a:solidFill>
                <a:latin typeface="Open sans"/>
                <a:cs typeface="Open sans"/>
              </a:rPr>
              <a:t>Micro-USB cable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endParaRPr lang="en-US" sz="3467" dirty="0">
              <a:solidFill>
                <a:srgbClr val="1BA1AE"/>
              </a:solidFill>
              <a:latin typeface="Open sans"/>
              <a:cs typeface="Open sans"/>
            </a:endParaRP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467" dirty="0" err="1">
                <a:solidFill>
                  <a:srgbClr val="1BA1AE"/>
                </a:solidFill>
                <a:latin typeface="Open sans"/>
                <a:cs typeface="Open sans"/>
              </a:rPr>
              <a:t>micro:bit</a:t>
            </a:r>
            <a:endParaRPr lang="en-US" sz="3467" dirty="0">
              <a:solidFill>
                <a:srgbClr val="1BA1AE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7951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3E7B9-E310-490B-A52A-C02EFE2E2587}"/>
              </a:ext>
            </a:extLst>
          </p:cNvPr>
          <p:cNvSpPr txBox="1"/>
          <p:nvPr/>
        </p:nvSpPr>
        <p:spPr>
          <a:xfrm>
            <a:off x="67054" y="216954"/>
            <a:ext cx="9446597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What is a 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micro:bit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 (front)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F9A35-EEAD-8CA2-C6E2-04ED773F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9" y="1386601"/>
            <a:ext cx="5153025" cy="439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26B77-C319-D2C6-1D81-8C8A73489993}"/>
              </a:ext>
            </a:extLst>
          </p:cNvPr>
          <p:cNvSpPr txBox="1"/>
          <p:nvPr/>
        </p:nvSpPr>
        <p:spPr>
          <a:xfrm>
            <a:off x="6096000" y="1543050"/>
            <a:ext cx="5514975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/>
              <a:t>1 – A and B buttons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2 – LED display and light sensor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3 – Pins GBIO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4 – Pin 3 volt power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5 – Pin Ground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6 – Touch logo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7 – Microphone LED</a:t>
            </a:r>
          </a:p>
        </p:txBody>
      </p:sp>
    </p:spTree>
    <p:extLst>
      <p:ext uri="{BB962C8B-B14F-4D97-AF65-F5344CB8AC3E}">
        <p14:creationId xmlns:p14="http://schemas.microsoft.com/office/powerpoint/2010/main" val="251296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3E7B9-E310-490B-A52A-C02EFE2E2587}"/>
              </a:ext>
            </a:extLst>
          </p:cNvPr>
          <p:cNvSpPr txBox="1"/>
          <p:nvPr/>
        </p:nvSpPr>
        <p:spPr>
          <a:xfrm>
            <a:off x="67054" y="216954"/>
            <a:ext cx="9446597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What is a </a:t>
            </a:r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micro:bit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 (back)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26B77-C319-D2C6-1D81-8C8A73489993}"/>
              </a:ext>
            </a:extLst>
          </p:cNvPr>
          <p:cNvSpPr txBox="1"/>
          <p:nvPr/>
        </p:nvSpPr>
        <p:spPr>
          <a:xfrm>
            <a:off x="6096000" y="1052955"/>
            <a:ext cx="551497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1 – Radio and Bluetooth antenna</a:t>
            </a:r>
          </a:p>
          <a:p>
            <a:r>
              <a:rPr lang="en-IE" sz="2800" dirty="0"/>
              <a:t>2 – Processor &amp; Temperature Sensor</a:t>
            </a:r>
          </a:p>
          <a:p>
            <a:r>
              <a:rPr lang="en-IE" sz="2800" dirty="0"/>
              <a:t>3 – Compass</a:t>
            </a:r>
          </a:p>
          <a:p>
            <a:r>
              <a:rPr lang="en-IE" sz="2800" dirty="0"/>
              <a:t>4 – Accelerometer</a:t>
            </a:r>
          </a:p>
          <a:p>
            <a:r>
              <a:rPr lang="en-IE" sz="2800" dirty="0"/>
              <a:t>5 – Pins</a:t>
            </a:r>
          </a:p>
          <a:p>
            <a:r>
              <a:rPr lang="en-IE" sz="2800" dirty="0"/>
              <a:t>6 – Micro USB socket</a:t>
            </a:r>
          </a:p>
          <a:p>
            <a:r>
              <a:rPr lang="en-IE" sz="2800" dirty="0"/>
              <a:t>9 – Battery Socket</a:t>
            </a:r>
          </a:p>
          <a:p>
            <a:r>
              <a:rPr lang="en-IE" sz="2800" dirty="0"/>
              <a:t>10 – USB Interface chip</a:t>
            </a:r>
          </a:p>
          <a:p>
            <a:r>
              <a:rPr lang="en-IE" sz="2800" dirty="0"/>
              <a:t>11 – Speaker</a:t>
            </a:r>
          </a:p>
          <a:p>
            <a:r>
              <a:rPr lang="en-IE" sz="2800" dirty="0"/>
              <a:t>12 – Microphone</a:t>
            </a:r>
          </a:p>
          <a:p>
            <a:r>
              <a:rPr lang="en-IE" sz="2800" dirty="0"/>
              <a:t>13 – Red power LED</a:t>
            </a:r>
          </a:p>
          <a:p>
            <a:r>
              <a:rPr lang="en-IE" sz="2800" dirty="0"/>
              <a:t>14 – Yellow USB LED</a:t>
            </a:r>
          </a:p>
          <a:p>
            <a:r>
              <a:rPr lang="en-IE" sz="2800" dirty="0"/>
              <a:t>15 – Reset &amp; Power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360B7-CB0F-ABD2-DBA5-44E877D96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40" y="1401891"/>
            <a:ext cx="50673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8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3E7B9-E310-490B-A52A-C02EFE2E2587}"/>
              </a:ext>
            </a:extLst>
          </p:cNvPr>
          <p:cNvSpPr txBox="1"/>
          <p:nvPr/>
        </p:nvSpPr>
        <p:spPr>
          <a:xfrm>
            <a:off x="67054" y="216954"/>
            <a:ext cx="9446597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Microbit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 Sensors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26B77-C319-D2C6-1D81-8C8A73489993}"/>
              </a:ext>
            </a:extLst>
          </p:cNvPr>
          <p:cNvSpPr txBox="1"/>
          <p:nvPr/>
        </p:nvSpPr>
        <p:spPr>
          <a:xfrm>
            <a:off x="328474" y="1129961"/>
            <a:ext cx="11282501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/>
              <a:t>Accelerometer </a:t>
            </a:r>
            <a:r>
              <a:rPr lang="en-IE" sz="2800" dirty="0"/>
              <a:t>– </a:t>
            </a:r>
            <a:r>
              <a:rPr lang="en-US" sz="2800" dirty="0"/>
              <a:t>a motion sensor that measures movement. The accelerometer in your BBC </a:t>
            </a:r>
            <a:r>
              <a:rPr lang="en-US" sz="2800" dirty="0" err="1"/>
              <a:t>micro:bit</a:t>
            </a:r>
            <a:r>
              <a:rPr lang="en-US" sz="2800" dirty="0"/>
              <a:t> detects when you tilt it left to right, backwards and forwards and up and down.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Temperature Sensor - </a:t>
            </a:r>
            <a:r>
              <a:rPr lang="en-US" sz="2800" dirty="0"/>
              <a:t>An input device that measures temperature. The temperature sensor is inside the processor which can give you an approximation of the air temperature.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Light Sensor - </a:t>
            </a:r>
            <a:r>
              <a:rPr lang="en-US" sz="2800" dirty="0"/>
              <a:t>An input device that measures light levels. Your </a:t>
            </a:r>
            <a:r>
              <a:rPr lang="en-US" sz="2800" dirty="0" err="1"/>
              <a:t>micro:bit</a:t>
            </a:r>
            <a:r>
              <a:rPr lang="en-US" sz="2800" dirty="0"/>
              <a:t> uses the LEDs to sense the levels of light.</a:t>
            </a:r>
          </a:p>
          <a:p>
            <a:pPr>
              <a:lnSpc>
                <a:spcPct val="150000"/>
              </a:lnSpc>
            </a:pPr>
            <a:endParaRPr lang="en-IE" sz="2800" b="1" dirty="0"/>
          </a:p>
        </p:txBody>
      </p:sp>
    </p:spTree>
    <p:extLst>
      <p:ext uri="{BB962C8B-B14F-4D97-AF65-F5344CB8AC3E}">
        <p14:creationId xmlns:p14="http://schemas.microsoft.com/office/powerpoint/2010/main" val="233373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8" descr="Image result for canada life ireland logo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3E7B9-E310-490B-A52A-C02EFE2E2587}"/>
              </a:ext>
            </a:extLst>
          </p:cNvPr>
          <p:cNvSpPr txBox="1"/>
          <p:nvPr/>
        </p:nvSpPr>
        <p:spPr>
          <a:xfrm>
            <a:off x="67054" y="216954"/>
            <a:ext cx="9446597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3" b="1" dirty="0" err="1">
                <a:solidFill>
                  <a:srgbClr val="004A6D"/>
                </a:solidFill>
                <a:latin typeface="Open sans"/>
                <a:cs typeface="Open sans"/>
              </a:rPr>
              <a:t>Microbit</a:t>
            </a:r>
            <a:r>
              <a:rPr lang="en-US" sz="5333" b="1" dirty="0">
                <a:solidFill>
                  <a:srgbClr val="004A6D"/>
                </a:solidFill>
                <a:latin typeface="Open sans"/>
                <a:cs typeface="Open sans"/>
              </a:rPr>
              <a:t> Sensors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26B77-C319-D2C6-1D81-8C8A73489993}"/>
              </a:ext>
            </a:extLst>
          </p:cNvPr>
          <p:cNvSpPr txBox="1"/>
          <p:nvPr/>
        </p:nvSpPr>
        <p:spPr>
          <a:xfrm>
            <a:off x="328474" y="1129961"/>
            <a:ext cx="11282501" cy="563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700" b="1" dirty="0"/>
              <a:t>Compass </a:t>
            </a:r>
            <a:r>
              <a:rPr lang="en-IE" sz="2700" dirty="0"/>
              <a:t>– </a:t>
            </a:r>
            <a:r>
              <a:rPr lang="en-US" sz="2700" dirty="0"/>
              <a:t>The compass is an input sensor that detects magnetic fields. The </a:t>
            </a:r>
            <a:r>
              <a:rPr lang="en-US" sz="2700" dirty="0" err="1"/>
              <a:t>micro:bit</a:t>
            </a:r>
            <a:r>
              <a:rPr lang="en-US" sz="2700" dirty="0"/>
              <a:t> has an inbuilt compass that can detect the direction in which it is facing.</a:t>
            </a:r>
          </a:p>
          <a:p>
            <a:pPr>
              <a:lnSpc>
                <a:spcPct val="150000"/>
              </a:lnSpc>
            </a:pPr>
            <a:r>
              <a:rPr lang="en-US" sz="2700" b="1" dirty="0"/>
              <a:t>Touch Logo </a:t>
            </a:r>
            <a:r>
              <a:rPr lang="en-US" sz="2700" dirty="0"/>
              <a:t>- The touch logo uses capacitive touch, sensing tiny changes in electrical fields to know when your finger is pressing it - just like your phone or tablet screen.</a:t>
            </a:r>
          </a:p>
          <a:p>
            <a:pPr>
              <a:lnSpc>
                <a:spcPct val="150000"/>
              </a:lnSpc>
            </a:pPr>
            <a:r>
              <a:rPr lang="en-US" sz="2700" b="1" dirty="0"/>
              <a:t>Microphone - </a:t>
            </a:r>
            <a:r>
              <a:rPr lang="en-US" sz="2700" dirty="0"/>
              <a:t>The </a:t>
            </a:r>
            <a:r>
              <a:rPr lang="en-US" sz="2700" dirty="0" err="1"/>
              <a:t>micro:bit</a:t>
            </a:r>
            <a:r>
              <a:rPr lang="en-US" sz="2700" dirty="0"/>
              <a:t> has a built-in microphone. You can use it as a simple input - make your </a:t>
            </a:r>
            <a:r>
              <a:rPr lang="en-US" sz="2700" dirty="0" err="1"/>
              <a:t>micro:bit</a:t>
            </a:r>
            <a:r>
              <a:rPr lang="en-US" sz="2700" dirty="0"/>
              <a:t> turn the lights on when you clap. It can measure the amount of sound</a:t>
            </a:r>
            <a:endParaRPr lang="en-IE" sz="2700" dirty="0"/>
          </a:p>
        </p:txBody>
      </p:sp>
    </p:spTree>
    <p:extLst>
      <p:ext uri="{BB962C8B-B14F-4D97-AF65-F5344CB8AC3E}">
        <p14:creationId xmlns:p14="http://schemas.microsoft.com/office/powerpoint/2010/main" val="643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59C47FF1BBBD41944C27E755792B60" ma:contentTypeVersion="13" ma:contentTypeDescription="Create a new document." ma:contentTypeScope="" ma:versionID="10712fcb74858acd939241f8f14c3c2a">
  <xsd:schema xmlns:xsd="http://www.w3.org/2001/XMLSchema" xmlns:xs="http://www.w3.org/2001/XMLSchema" xmlns:p="http://schemas.microsoft.com/office/2006/metadata/properties" xmlns:ns1="http://schemas.microsoft.com/sharepoint/v3" xmlns:ns2="2a24f1cd-5e3a-428d-a962-0c0266cdec1f" xmlns:ns3="2522d011-583a-4cec-893b-a3e4ebe7a880" targetNamespace="http://schemas.microsoft.com/office/2006/metadata/properties" ma:root="true" ma:fieldsID="762bbfe59eafa4ea92fb4b763fa075a5" ns1:_="" ns2:_="" ns3:_="">
    <xsd:import namespace="http://schemas.microsoft.com/sharepoint/v3"/>
    <xsd:import namespace="2a24f1cd-5e3a-428d-a962-0c0266cdec1f"/>
    <xsd:import namespace="2522d011-583a-4cec-893b-a3e4ebe7a8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4f1cd-5e3a-428d-a962-0c0266cdec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712559f9-f71b-4af0-bfaa-ab2f6ccdd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2d011-583a-4cec-893b-a3e4ebe7a88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8a40212-ea4a-4620-9c44-1250f1e428a8}" ma:internalName="TaxCatchAll" ma:showField="CatchAllData" ma:web="2522d011-583a-4cec-893b-a3e4ebe7a8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a24f1cd-5e3a-428d-a962-0c0266cdec1f">
      <Terms xmlns="http://schemas.microsoft.com/office/infopath/2007/PartnerControls"/>
    </lcf76f155ced4ddcb4097134ff3c332f>
    <TaxCatchAll xmlns="2522d011-583a-4cec-893b-a3e4ebe7a880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1C9C58B-F17E-4DDE-B5F7-252F35A7DB5A}"/>
</file>

<file path=customXml/itemProps2.xml><?xml version="1.0" encoding="utf-8"?>
<ds:datastoreItem xmlns:ds="http://schemas.openxmlformats.org/officeDocument/2006/customXml" ds:itemID="{ECB84C56-5BDB-4B3F-AA63-0C199B1AB711}"/>
</file>

<file path=customXml/itemProps3.xml><?xml version="1.0" encoding="utf-8"?>
<ds:datastoreItem xmlns:ds="http://schemas.openxmlformats.org/officeDocument/2006/customXml" ds:itemID="{C8554041-A845-4322-A969-54EEF1B2B0E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2354</Words>
  <Application>Microsoft Office PowerPoint</Application>
  <PresentationFormat>Widescreen</PresentationFormat>
  <Paragraphs>205</Paragraphs>
  <Slides>37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Open sans</vt:lpstr>
      <vt:lpstr>ReithSans</vt:lpstr>
      <vt:lpstr>Symbol</vt:lpstr>
      <vt:lpstr>Office Theme</vt:lpstr>
      <vt:lpstr>Embedded Systems</vt:lpstr>
      <vt:lpstr>What is an Embedded System</vt:lpstr>
      <vt:lpstr>Examples of Embedded System</vt:lpstr>
      <vt:lpstr>Programming the micro:bit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</dc:title>
  <dc:creator>Pauline Smyth</dc:creator>
  <cp:lastModifiedBy>Pauline Smyth</cp:lastModifiedBy>
  <cp:revision>1</cp:revision>
  <dcterms:created xsi:type="dcterms:W3CDTF">2022-09-27T10:56:38Z</dcterms:created>
  <dcterms:modified xsi:type="dcterms:W3CDTF">2022-11-08T14:49:22Z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0x0101008D59C47FF1BBBD41944C27E755792B60</vt:lpwstr>
  </property>
</Properties>
</file>